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9" roundtripDataSignature="AMtx7mg7JwW0nh5KvJEXueUZFZAW/+Vq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A06C1C6-3047-4E45-A756-7ACB607B28A3}">
  <a:tblStyle styleId="{3A06C1C6-3047-4E45-A756-7ACB607B28A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OPEN THE SESSION (2 min).</a:t>
            </a:r>
            <a:br>
              <a:rPr lang="en-US"/>
            </a:br>
            <a:br>
              <a:rPr lang="en-US"/>
            </a:br>
            <a:r>
              <a:rPr lang="en-US"/>
              <a:t>Say: this is a governance training, not an OpenMRS feature demo. By the end you must be able to teach four things to your own teams: what you may decide locally, what must be approved nationally, what is prohibited outright, and what evidence you must keep.</a:t>
            </a:r>
            <a:br>
              <a:rPr lang="en-US"/>
            </a:br>
            <a:br>
              <a:rPr lang="en-US"/>
            </a:br>
            <a:r>
              <a:rPr lang="en-US"/>
              <a:t>Set the tone early: almost every governance failure we will look at today was committed by a competent person trying to be helpful and fast. Governance is not about distrust — it is about traceability.</a:t>
            </a:r>
            <a:br>
              <a:rPr lang="en-US"/>
            </a:br>
            <a:br>
              <a:rPr lang="en-US"/>
            </a:br>
            <a:r>
              <a:rPr lang="en-US"/>
              <a:t>Housekeeping: 3 hours, one 10-minute break after Module 3. Ask participants to note their single biggest 'grey area' on a card now; you will return to those cards at the close.</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AGENDA (2 min).</a:t>
            </a:r>
            <a:br>
              <a:rPr lang="en-US"/>
            </a:br>
            <a:br>
              <a:rPr lang="en-US"/>
            </a:br>
            <a:r>
              <a:rPr lang="en-US"/>
              <a:t>Walk the eight modules quickly. Flag that Modules 2, 5 and 6 carry the highest density of decisions implementers get wrong in practice.</a:t>
            </a:r>
            <a:br>
              <a:rPr lang="en-US"/>
            </a:br>
            <a:br>
              <a:rPr lang="en-US"/>
            </a:br>
            <a:r>
              <a:rPr lang="en-US"/>
              <a:t>Announce the break position now so nobody drifts out during Module 3, which carries the legal citations.</a:t>
            </a:r>
            <a:br>
              <a:rPr lang="en-US"/>
            </a:br>
            <a:br>
              <a:rPr lang="en-US"/>
            </a:br>
            <a:r>
              <a:rPr lang="en-US"/>
              <a:t>If the group is largely new to the platform, borrow 5 minutes from Module 7 and give it to Module 2.</a:t>
            </a:r>
            <a:endParaRPr/>
          </a:p>
        </p:txBody>
      </p:sp>
      <p:sp>
        <p:nvSpPr>
          <p:cNvPr id="24" name="Google Shape;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CORE DEFINITION (5 min).</a:t>
            </a:r>
            <a:br>
              <a:rPr lang="en-US"/>
            </a:br>
            <a:br>
              <a:rPr lang="en-US"/>
            </a:br>
            <a:r>
              <a:rPr lang="en-US"/>
              <a:t>This slide is the spine of the whole session. Everything later is an instance of decisions, controls, evidence.</a:t>
            </a:r>
            <a:br>
              <a:rPr lang="en-US"/>
            </a:br>
            <a:br>
              <a:rPr lang="en-US"/>
            </a:br>
            <a:r>
              <a:rPr lang="en-US"/>
              <a:t>ASK: 'What is the difference between EHR governance and EHR administration?' — this is also question 1 of the post-test, so plant it here. Expected answer on the red callout.</a:t>
            </a:r>
            <a:br>
              <a:rPr lang="en-US"/>
            </a:br>
            <a:br>
              <a:rPr lang="en-US"/>
            </a:br>
            <a:r>
              <a:rPr lang="en-US"/>
              <a:t>Emphasise evidence hardest. Most participants accept decision rights in principle and still fail on evidence: they get verbal approval on a phone call, do the work correctly, and leave no record. Tell them plainly: from a compliance audit's point of view, that is indistinguishable from an unauthorised change.</a:t>
            </a:r>
            <a:endParaRPr/>
          </a:p>
        </p:txBody>
      </p:sp>
      <p:sp>
        <p:nvSpPr>
          <p:cNvPr id="54" name="Google Shape;5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f65589590e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g3f65589590e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AGENDA (2 min).</a:t>
            </a:r>
            <a:br>
              <a:rPr lang="en-US"/>
            </a:br>
            <a:br>
              <a:rPr lang="en-US"/>
            </a:br>
            <a:r>
              <a:rPr lang="en-US"/>
              <a:t>Walk the eight modules quickly. Flag that Modules 2, 5 and 6 carry the highest density of decisions implementers get wrong in practice.</a:t>
            </a:r>
            <a:br>
              <a:rPr lang="en-US"/>
            </a:br>
            <a:br>
              <a:rPr lang="en-US"/>
            </a:br>
            <a:r>
              <a:rPr lang="en-US"/>
              <a:t>Announce the break position now so nobody drifts out during Module 3, which carries the legal citations.</a:t>
            </a:r>
            <a:br>
              <a:rPr lang="en-US"/>
            </a:br>
            <a:br>
              <a:rPr lang="en-US"/>
            </a:br>
            <a:r>
              <a:rPr lang="en-US"/>
              <a:t>If the group is largely new to the platform, borrow 5 minutes from Module 7 and give it to Module 2.</a:t>
            </a:r>
            <a:endParaRPr/>
          </a:p>
        </p:txBody>
      </p:sp>
      <p:sp>
        <p:nvSpPr>
          <p:cNvPr id="63" name="Google Shape;63;g3f65589590e_0_1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65589590e_0_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g3f65589590e_0_1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RBAC AND PAM (7 min).</a:t>
            </a:r>
            <a:br>
              <a:rPr lang="en-US"/>
            </a:br>
            <a:br>
              <a:rPr lang="en-US"/>
            </a:br>
            <a:r>
              <a:rPr lang="en-US"/>
              <a:t>The line participants most often cross: 'tenant administrators may assign standard roles but may not create roles or alter role-permission mappings'. Facility administrators frequently invent a role to solve a workflow problem. That is an unauthorised change to a platform-governance artifact.</a:t>
            </a:r>
            <a:br>
              <a:rPr lang="en-US"/>
            </a:br>
            <a:br>
              <a:rPr lang="en-US"/>
            </a:br>
            <a:r>
              <a:rPr lang="en-US"/>
              <a:t>Second-approver actions deserve emphasis — read the four aloud. If a participant can perform any of them alone today, that is a finding to escalate.</a:t>
            </a:r>
            <a:br>
              <a:rPr lang="en-US"/>
            </a:br>
            <a:br>
              <a:rPr lang="en-US"/>
            </a:br>
            <a:r>
              <a:rPr lang="en-US"/>
              <a:t>ASK: 'What must happen before remote support is allowed?' — post-test question. Answer: prior documented approval, time-boxing, named attribution, session logging, post-session review.</a:t>
            </a:r>
            <a:endParaRPr/>
          </a:p>
        </p:txBody>
      </p:sp>
      <p:sp>
        <p:nvSpPr>
          <p:cNvPr id="98" name="Google Shape;98;g3f65589590e_0_1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f65589590e_0_2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g3f65589590e_0_2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RBAC AND PAM (7 min).</a:t>
            </a:r>
            <a:br>
              <a:rPr lang="en-US"/>
            </a:br>
            <a:br>
              <a:rPr lang="en-US"/>
            </a:br>
            <a:r>
              <a:rPr lang="en-US"/>
              <a:t>The line participants most often cross: 'tenant administrators may assign standard roles but may not create roles or alter role-permission mappings'. Facility administrators frequently invent a role to solve a workflow problem. That is an unauthorised change to a platform-governance artifact.</a:t>
            </a:r>
            <a:br>
              <a:rPr lang="en-US"/>
            </a:br>
            <a:br>
              <a:rPr lang="en-US"/>
            </a:br>
            <a:r>
              <a:rPr lang="en-US"/>
              <a:t>Second-approver actions deserve emphasis — read the four aloud. If a participant can perform any of them alone today, that is a finding to escalate.</a:t>
            </a:r>
            <a:br>
              <a:rPr lang="en-US"/>
            </a:br>
            <a:br>
              <a:rPr lang="en-US"/>
            </a:br>
            <a:r>
              <a:rPr lang="en-US"/>
              <a:t>ASK: 'What must happen before remote support is allowed?' — post-test question. Answer: prior documented approval, time-boxing, named attribution, session logging, post-session review.</a:t>
            </a:r>
            <a:endParaRPr/>
          </a:p>
        </p:txBody>
      </p:sp>
      <p:sp>
        <p:nvSpPr>
          <p:cNvPr id="111" name="Google Shape;111;g3f65589590e_0_2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f67a361430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f67a361430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g3f67a361430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BOUNDARIES (6 min).</a:t>
            </a:r>
            <a:br>
              <a:rPr lang="en-US"/>
            </a:br>
            <a:br>
              <a:rPr lang="en-US"/>
            </a:br>
            <a:r>
              <a:rPr lang="en-US"/>
              <a:t>Run this as a sorting exercise. Read out eight configuration items from the participants' own implementation and have the room place each in one of the three columns. Expect disagreement on 'local reporting views' and 'user assignment to roles' — both are permitted, but only within approved roles and approved data scopes.</a:t>
            </a:r>
            <a:br>
              <a:rPr lang="en-US"/>
            </a:br>
            <a:br>
              <a:rPr lang="en-US"/>
            </a:br>
            <a:r>
              <a:rPr lang="en-US"/>
              <a:t>The right-hand column is not a list of bad practices — it is a list of items that require approval. Reframe it that way: the answer to a prohibited item is a request, not a refusal.</a:t>
            </a:r>
            <a:br>
              <a:rPr lang="en-US"/>
            </a:br>
            <a:br>
              <a:rPr lang="en-US"/>
            </a:br>
            <a:r>
              <a:rPr lang="en-US"/>
              <a:t>Emphasise the final clause of the callout: a change without a rollback procedure has not met the approval standard.</a:t>
            </a:r>
            <a:endParaRPr/>
          </a:p>
        </p:txBody>
      </p:sp>
      <p:sp>
        <p:nvSpPr>
          <p:cNvPr id="124" name="Google Shape;12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f65589590e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3f65589590e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CLINICAL GOVERNANCE (6 min).</a:t>
            </a:r>
            <a:br>
              <a:rPr lang="en-US"/>
            </a:br>
            <a:br>
              <a:rPr lang="en-US"/>
            </a:br>
            <a:r>
              <a:rPr lang="en-US"/>
              <a:t>The red-line panel deserves the most time. Take the last one — live data in training environments — and dwell on it: it is the most frequently violated rule in every EHR rollout, and it is a data-protection breach, not a shortcut.</a:t>
            </a:r>
            <a:br>
              <a:rPr lang="en-US"/>
            </a:br>
            <a:br>
              <a:rPr lang="en-US"/>
            </a:br>
            <a:r>
              <a:rPr lang="en-US"/>
              <a:t>For clinicians in the room, connect approval requirements to their own professional accountability: an unvalidated CDS rule that fires wrongly is attributable to whoever approved it.</a:t>
            </a:r>
            <a:br>
              <a:rPr lang="en-US"/>
            </a:br>
            <a:br>
              <a:rPr lang="en-US"/>
            </a:br>
            <a:r>
              <a:rPr lang="en-US"/>
              <a:t>ASK: 'A senior consultant asks you to add a field before tomorrow's clinic. What do you do?' Correct answer: log the request, route it to the clinical content pathway, explain the timeline, and do not touch production. Being unpopular for a week is cheaper than an unversioned national form.</a:t>
            </a:r>
            <a:endParaRPr/>
          </a:p>
        </p:txBody>
      </p:sp>
      <p:sp>
        <p:nvSpPr>
          <p:cNvPr id="138" name="Google Shape;138;g3f65589590e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DATA ROLES (5 min).</a:t>
            </a:r>
            <a:br>
              <a:rPr lang="en-US"/>
            </a:br>
            <a:br>
              <a:rPr lang="en-US"/>
            </a:br>
            <a:r>
              <a:rPr lang="en-US"/>
              <a:t>Have each participant say aloud which role they occupy — most will hesitate between processor and custodian, which is fine: many implementers are both, and both obligations apply.</a:t>
            </a:r>
            <a:br>
              <a:rPr lang="en-US"/>
            </a:br>
            <a:br>
              <a:rPr lang="en-US"/>
            </a:br>
            <a:r>
              <a:rPr lang="en-US"/>
              <a:t>The trap to expose: a partner who has been asked by a programme or donor for 'just an extract for analysis'. As a processor they have no authority to agree, however senior the requester. That decision belongs to the controller through the Governance Desk process, with Legal Service consulted.</a:t>
            </a:r>
            <a:br>
              <a:rPr lang="en-US"/>
            </a:br>
            <a:br>
              <a:rPr lang="en-US"/>
            </a:br>
            <a:r>
              <a:rPr lang="en-US"/>
              <a:t>Have the room read the cascade sentence aloud together. It sounds theatrical; it works.</a:t>
            </a:r>
            <a:endParaRPr/>
          </a:p>
        </p:txBody>
      </p:sp>
      <p:sp>
        <p:nvSpPr>
          <p:cNvPr id="144" name="Google Shape;144;p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65589590e_0_2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g3f65589590e_0_2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RBAC AND PAM (7 min).</a:t>
            </a:r>
            <a:br>
              <a:rPr lang="en-US"/>
            </a:br>
            <a:br>
              <a:rPr lang="en-US"/>
            </a:br>
            <a:r>
              <a:rPr lang="en-US"/>
              <a:t>The line participants most often cross: 'tenant administrators may assign standard roles but may not create roles or alter role-permission mappings'. Facility administrators frequently invent a role to solve a workflow problem. That is an unauthorised change to a platform-governance artifact.</a:t>
            </a:r>
            <a:br>
              <a:rPr lang="en-US"/>
            </a:br>
            <a:br>
              <a:rPr lang="en-US"/>
            </a:br>
            <a:r>
              <a:rPr lang="en-US"/>
              <a:t>Second-approver actions deserve emphasis — read the four aloud. If a participant can perform any of them alone today, that is a finding to escalate.</a:t>
            </a:r>
            <a:br>
              <a:rPr lang="en-US"/>
            </a:br>
            <a:br>
              <a:rPr lang="en-US"/>
            </a:br>
            <a:r>
              <a:rPr lang="en-US"/>
              <a:t>ASK: 'What must happen before remote support is allowed?' — post-test question. Answer: prior documented approval, time-boxing, named attribution, session logging, post-session review.</a:t>
            </a:r>
            <a:endParaRPr/>
          </a:p>
        </p:txBody>
      </p:sp>
      <p:sp>
        <p:nvSpPr>
          <p:cNvPr id="183" name="Google Shape;183;g3f65589590e_0_2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6a9e3bde8_2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6a9e3bde8_2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g3f6a9e3bde8_2_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6a9e3bde8_2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g3f6a9e3bde8_2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OPEN THE SESSION (2 min).</a:t>
            </a:r>
            <a:br>
              <a:rPr lang="en-US"/>
            </a:br>
            <a:br>
              <a:rPr lang="en-US"/>
            </a:br>
            <a:r>
              <a:rPr lang="en-US"/>
              <a:t>Say: this is a governance training, not an OpenMRS feature demo. By the end you must be able to teach four things to your own teams: what you may decide locally, what must be approved nationally, what is prohibited outright, and what evidence you must keep.</a:t>
            </a:r>
            <a:br>
              <a:rPr lang="en-US"/>
            </a:br>
            <a:br>
              <a:rPr lang="en-US"/>
            </a:br>
            <a:r>
              <a:rPr lang="en-US"/>
              <a:t>Set the tone early: almost every governance failure we will look at today was committed by a competent person trying to be helpful and fast. Governance is not about distrust — it is about traceability.</a:t>
            </a:r>
            <a:br>
              <a:rPr lang="en-US"/>
            </a:br>
            <a:br>
              <a:rPr lang="en-US"/>
            </a:br>
            <a:r>
              <a:rPr lang="en-US"/>
              <a:t>Housekeeping: 3 hours, one 10-minute break after Module 3. Ask participants to note their single biggest 'grey area' on a card now; you will return to those cards at the close.</a:t>
            </a:r>
            <a:endParaRPr/>
          </a:p>
        </p:txBody>
      </p:sp>
      <p:sp>
        <p:nvSpPr>
          <p:cNvPr id="198" name="Google Shape;198;g3f6a9e3bde8_2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2545"/>
        </a:solidFill>
      </p:bgPr>
    </p:bg>
    <p:spTree>
      <p:nvGrpSpPr>
        <p:cNvPr id="15" name="Shape 15"/>
        <p:cNvGrpSpPr/>
        <p:nvPr/>
      </p:nvGrpSpPr>
      <p:grpSpPr>
        <a:xfrm>
          <a:off x="0" y="0"/>
          <a:ext cx="0" cy="0"/>
          <a:chOff x="0" y="0"/>
          <a:chExt cx="0" cy="0"/>
        </a:xfrm>
      </p:grpSpPr>
      <p:sp>
        <p:nvSpPr>
          <p:cNvPr id="16" name="Google Shape;16;p1"/>
          <p:cNvSpPr/>
          <p:nvPr/>
        </p:nvSpPr>
        <p:spPr>
          <a:xfrm>
            <a:off x="8778240" y="-1554480"/>
            <a:ext cx="5669280" cy="5669280"/>
          </a:xfrm>
          <a:prstGeom prst="ellipse">
            <a:avLst/>
          </a:prstGeom>
          <a:solidFill>
            <a:srgbClr val="132F4C"/>
          </a:solidFill>
          <a:ln cap="flat" cmpd="sng" w="12700">
            <a:solidFill>
              <a:srgbClr val="132F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10149840" y="3291840"/>
            <a:ext cx="4023360" cy="4023360"/>
          </a:xfrm>
          <a:prstGeom prst="ellipse">
            <a:avLst/>
          </a:prstGeom>
          <a:solidFill>
            <a:srgbClr val="0E3459"/>
          </a:solidFill>
          <a:ln cap="flat" cmpd="sng" w="12700">
            <a:solidFill>
              <a:srgbClr val="0E3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566928" y="2628905"/>
            <a:ext cx="8412600" cy="1600200"/>
          </a:xfrm>
          <a:prstGeom prst="rect">
            <a:avLst/>
          </a:prstGeom>
          <a:noFill/>
          <a:ln>
            <a:noFill/>
          </a:ln>
        </p:spPr>
        <p:txBody>
          <a:bodyPr anchorCtr="0" anchor="t" bIns="0" lIns="0" spcFirstLastPara="1" rIns="0" wrap="square" tIns="0">
            <a:noAutofit/>
          </a:bodyPr>
          <a:lstStyle/>
          <a:p>
            <a:pPr indent="457200" lvl="0" marL="0" marR="0" rtl="0" algn="ctr">
              <a:lnSpc>
                <a:spcPct val="114285"/>
              </a:lnSpc>
              <a:spcBef>
                <a:spcPts val="0"/>
              </a:spcBef>
              <a:spcAft>
                <a:spcPts val="0"/>
              </a:spcAft>
              <a:buClr>
                <a:srgbClr val="FFFFFF"/>
              </a:buClr>
              <a:buSzPts val="4200"/>
              <a:buFont typeface="Cambria"/>
              <a:buNone/>
            </a:pPr>
            <a:r>
              <a:rPr b="1" i="0" lang="en-US" sz="4200" u="none" cap="none" strike="noStrike">
                <a:solidFill>
                  <a:srgbClr val="FFFFFF"/>
                </a:solidFill>
                <a:latin typeface="Calibri"/>
                <a:ea typeface="Calibri"/>
                <a:cs typeface="Calibri"/>
                <a:sym typeface="Calibri"/>
              </a:rPr>
              <a:t>EHR Governance</a:t>
            </a:r>
            <a:endParaRPr i="0" sz="4200" u="none" cap="none" strike="noStrike">
              <a:solidFill>
                <a:schemeClr val="dk1"/>
              </a:solidFill>
              <a:latin typeface="Calibri"/>
              <a:ea typeface="Calibri"/>
              <a:cs typeface="Calibri"/>
              <a:sym typeface="Calibri"/>
            </a:endParaRPr>
          </a:p>
        </p:txBody>
      </p:sp>
      <p:sp>
        <p:nvSpPr>
          <p:cNvPr id="19" name="Google Shape;19;p1"/>
          <p:cNvSpPr/>
          <p:nvPr/>
        </p:nvSpPr>
        <p:spPr>
          <a:xfrm>
            <a:off x="1448053" y="5974645"/>
            <a:ext cx="8778300" cy="274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8A0"/>
              </a:buClr>
              <a:buSzPts val="950"/>
              <a:buFont typeface="Calibri"/>
              <a:buNone/>
            </a:pPr>
            <a:r>
              <a:rPr lang="en-US">
                <a:solidFill>
                  <a:schemeClr val="lt1"/>
                </a:solidFill>
                <a:latin typeface="Calibri"/>
                <a:ea typeface="Calibri"/>
                <a:cs typeface="Calibri"/>
                <a:sym typeface="Calibri"/>
              </a:rPr>
              <a:t>Aug 2026</a:t>
            </a:r>
            <a:endParaRPr b="0" u="none" cap="none" strike="noStrike">
              <a:solidFill>
                <a:schemeClr val="lt1"/>
              </a:solidFill>
              <a:latin typeface="Calibri"/>
              <a:ea typeface="Calibri"/>
              <a:cs typeface="Calibri"/>
              <a:sym typeface="Calibri"/>
            </a:endParaRPr>
          </a:p>
        </p:txBody>
      </p:sp>
      <p:pic>
        <p:nvPicPr>
          <p:cNvPr id="20" name="Google Shape;20;p1" title="MOH White Transparent@300x.png"/>
          <p:cNvPicPr preferRelativeResize="0"/>
          <p:nvPr/>
        </p:nvPicPr>
        <p:blipFill>
          <a:blip r:embed="rId3">
            <a:alphaModFix/>
          </a:blip>
          <a:stretch>
            <a:fillRect/>
          </a:stretch>
        </p:blipFill>
        <p:spPr>
          <a:xfrm>
            <a:off x="152400" y="152400"/>
            <a:ext cx="1295651" cy="12942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25" name="Shape 25"/>
        <p:cNvGrpSpPr/>
        <p:nvPr/>
      </p:nvGrpSpPr>
      <p:grpSpPr>
        <a:xfrm>
          <a:off x="0" y="0"/>
          <a:ext cx="0" cy="0"/>
          <a:chOff x="0" y="0"/>
          <a:chExt cx="0" cy="0"/>
        </a:xfrm>
      </p:grpSpPr>
      <p:sp>
        <p:nvSpPr>
          <p:cNvPr id="26" name="Google Shape;26;p4"/>
          <p:cNvSpPr/>
          <p:nvPr/>
        </p:nvSpPr>
        <p:spPr>
          <a:xfrm>
            <a:off x="566928" y="5577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2800">
                <a:solidFill>
                  <a:srgbClr val="0B2545"/>
                </a:solidFill>
                <a:latin typeface="Calibri"/>
                <a:ea typeface="Calibri"/>
                <a:cs typeface="Calibri"/>
                <a:sym typeface="Calibri"/>
              </a:rPr>
              <a:t>Content Outline</a:t>
            </a:r>
            <a:endParaRPr i="0" sz="2800" u="none" cap="none" strike="noStrike">
              <a:solidFill>
                <a:schemeClr val="dk1"/>
              </a:solidFill>
              <a:latin typeface="Calibri"/>
              <a:ea typeface="Calibri"/>
              <a:cs typeface="Calibri"/>
              <a:sym typeface="Calibri"/>
            </a:endParaRPr>
          </a:p>
        </p:txBody>
      </p:sp>
      <p:sp>
        <p:nvSpPr>
          <p:cNvPr id="27" name="Google Shape;27;p4"/>
          <p:cNvSpPr/>
          <p:nvPr/>
        </p:nvSpPr>
        <p:spPr>
          <a:xfrm>
            <a:off x="566928" y="1700784"/>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8" name="Google Shape;28;p4"/>
          <p:cNvSpPr/>
          <p:nvPr/>
        </p:nvSpPr>
        <p:spPr>
          <a:xfrm>
            <a:off x="768096" y="1847088"/>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01</a:t>
            </a:r>
            <a:endParaRPr i="0" sz="2200" u="none" cap="none" strike="noStrike">
              <a:solidFill>
                <a:schemeClr val="dk1"/>
              </a:solidFill>
              <a:latin typeface="Calibri"/>
              <a:ea typeface="Calibri"/>
              <a:cs typeface="Calibri"/>
              <a:sym typeface="Calibri"/>
            </a:endParaRPr>
          </a:p>
        </p:txBody>
      </p:sp>
      <p:sp>
        <p:nvSpPr>
          <p:cNvPr id="29" name="Google Shape;29;p4"/>
          <p:cNvSpPr/>
          <p:nvPr/>
        </p:nvSpPr>
        <p:spPr>
          <a:xfrm>
            <a:off x="1353312" y="1933194"/>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lang="en-US" sz="1200">
                <a:solidFill>
                  <a:srgbClr val="0B2545"/>
                </a:solidFill>
                <a:latin typeface="Calibri"/>
                <a:ea typeface="Calibri"/>
                <a:cs typeface="Calibri"/>
                <a:sym typeface="Calibri"/>
              </a:rPr>
              <a:t>EHR Governance</a:t>
            </a:r>
            <a:endParaRPr i="0" sz="1200" u="none" cap="none" strike="noStrike">
              <a:solidFill>
                <a:schemeClr val="dk1"/>
              </a:solidFill>
              <a:latin typeface="Calibri"/>
              <a:ea typeface="Calibri"/>
              <a:cs typeface="Calibri"/>
              <a:sym typeface="Calibri"/>
            </a:endParaRPr>
          </a:p>
        </p:txBody>
      </p:sp>
      <p:sp>
        <p:nvSpPr>
          <p:cNvPr id="30" name="Google Shape;30;p4"/>
          <p:cNvSpPr/>
          <p:nvPr/>
        </p:nvSpPr>
        <p:spPr>
          <a:xfrm>
            <a:off x="6233008" y="1700784"/>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1" name="Google Shape;31;p4"/>
          <p:cNvSpPr/>
          <p:nvPr/>
        </p:nvSpPr>
        <p:spPr>
          <a:xfrm>
            <a:off x="6434176" y="1847088"/>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02</a:t>
            </a:r>
            <a:endParaRPr i="0" sz="2200" u="none" cap="none" strike="noStrike">
              <a:solidFill>
                <a:schemeClr val="dk1"/>
              </a:solidFill>
              <a:latin typeface="Calibri"/>
              <a:ea typeface="Calibri"/>
              <a:cs typeface="Calibri"/>
              <a:sym typeface="Calibri"/>
            </a:endParaRPr>
          </a:p>
        </p:txBody>
      </p:sp>
      <p:sp>
        <p:nvSpPr>
          <p:cNvPr id="32" name="Google Shape;32;p4"/>
          <p:cNvSpPr/>
          <p:nvPr/>
        </p:nvSpPr>
        <p:spPr>
          <a:xfrm>
            <a:off x="7019392" y="1914144"/>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200"/>
              <a:buFont typeface="Calibri"/>
              <a:buNone/>
            </a:pPr>
            <a:r>
              <a:t/>
            </a:r>
            <a:endParaRPr b="1" sz="1200">
              <a:solidFill>
                <a:srgbClr val="0B2545"/>
              </a:solidFill>
              <a:latin typeface="Calibri"/>
              <a:ea typeface="Calibri"/>
              <a:cs typeface="Calibri"/>
              <a:sym typeface="Calibri"/>
            </a:endParaRPr>
          </a:p>
          <a:p>
            <a:pPr indent="0" lvl="0" marL="0" rtl="0" algn="l">
              <a:spcBef>
                <a:spcPts val="0"/>
              </a:spcBef>
              <a:spcAft>
                <a:spcPts val="0"/>
              </a:spcAft>
              <a:buClr>
                <a:srgbClr val="0B2545"/>
              </a:buClr>
              <a:buSzPts val="1200"/>
              <a:buFont typeface="Calibri"/>
              <a:buNone/>
            </a:pPr>
            <a:r>
              <a:rPr b="1" lang="en-US" sz="1200">
                <a:solidFill>
                  <a:srgbClr val="0B2545"/>
                </a:solidFill>
                <a:latin typeface="Calibri"/>
                <a:ea typeface="Calibri"/>
                <a:cs typeface="Calibri"/>
                <a:sym typeface="Calibri"/>
              </a:rPr>
              <a:t>Legal and other documentations</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i="0" sz="1200" u="none" cap="none" strike="noStrike">
              <a:solidFill>
                <a:schemeClr val="dk1"/>
              </a:solidFill>
              <a:latin typeface="Calibri"/>
              <a:ea typeface="Calibri"/>
              <a:cs typeface="Calibri"/>
              <a:sym typeface="Calibri"/>
            </a:endParaRPr>
          </a:p>
        </p:txBody>
      </p:sp>
      <p:sp>
        <p:nvSpPr>
          <p:cNvPr id="33" name="Google Shape;33;p4"/>
          <p:cNvSpPr/>
          <p:nvPr/>
        </p:nvSpPr>
        <p:spPr>
          <a:xfrm>
            <a:off x="566928" y="2551176"/>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4" name="Google Shape;34;p4"/>
          <p:cNvSpPr/>
          <p:nvPr/>
        </p:nvSpPr>
        <p:spPr>
          <a:xfrm>
            <a:off x="768096" y="2697480"/>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03</a:t>
            </a:r>
            <a:endParaRPr i="0" sz="2200" u="none" cap="none" strike="noStrike">
              <a:solidFill>
                <a:schemeClr val="dk1"/>
              </a:solidFill>
              <a:latin typeface="Calibri"/>
              <a:ea typeface="Calibri"/>
              <a:cs typeface="Calibri"/>
              <a:sym typeface="Calibri"/>
            </a:endParaRPr>
          </a:p>
        </p:txBody>
      </p:sp>
      <p:sp>
        <p:nvSpPr>
          <p:cNvPr id="35" name="Google Shape;35;p4"/>
          <p:cNvSpPr/>
          <p:nvPr/>
        </p:nvSpPr>
        <p:spPr>
          <a:xfrm>
            <a:off x="1353312" y="2783586"/>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200"/>
              <a:buFont typeface="Calibri"/>
              <a:buNone/>
            </a:pPr>
            <a:r>
              <a:rPr b="1" lang="en-US" sz="1200">
                <a:solidFill>
                  <a:srgbClr val="0B2545"/>
                </a:solidFill>
                <a:latin typeface="Calibri"/>
                <a:ea typeface="Calibri"/>
                <a:cs typeface="Calibri"/>
                <a:sym typeface="Calibri"/>
              </a:rPr>
              <a:t>Governance </a:t>
            </a:r>
            <a:r>
              <a:rPr b="1" lang="en-US" sz="1200">
                <a:solidFill>
                  <a:srgbClr val="0B2545"/>
                </a:solidFill>
                <a:latin typeface="Calibri"/>
                <a:ea typeface="Calibri"/>
                <a:cs typeface="Calibri"/>
                <a:sym typeface="Calibri"/>
              </a:rPr>
              <a:t>Structure </a:t>
            </a:r>
            <a:endParaRPr i="0" sz="1200" u="none" cap="none" strike="noStrike">
              <a:solidFill>
                <a:schemeClr val="dk1"/>
              </a:solidFill>
              <a:latin typeface="Calibri"/>
              <a:ea typeface="Calibri"/>
              <a:cs typeface="Calibri"/>
              <a:sym typeface="Calibri"/>
            </a:endParaRPr>
          </a:p>
        </p:txBody>
      </p:sp>
      <p:sp>
        <p:nvSpPr>
          <p:cNvPr id="36" name="Google Shape;36;p4"/>
          <p:cNvSpPr/>
          <p:nvPr/>
        </p:nvSpPr>
        <p:spPr>
          <a:xfrm>
            <a:off x="6233008" y="2551176"/>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7" name="Google Shape;37;p4"/>
          <p:cNvSpPr/>
          <p:nvPr/>
        </p:nvSpPr>
        <p:spPr>
          <a:xfrm>
            <a:off x="6434176" y="2697480"/>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04</a:t>
            </a:r>
            <a:endParaRPr i="0" sz="2200" u="none" cap="none" strike="noStrike">
              <a:solidFill>
                <a:schemeClr val="dk1"/>
              </a:solidFill>
              <a:latin typeface="Calibri"/>
              <a:ea typeface="Calibri"/>
              <a:cs typeface="Calibri"/>
              <a:sym typeface="Calibri"/>
            </a:endParaRPr>
          </a:p>
        </p:txBody>
      </p:sp>
      <p:sp>
        <p:nvSpPr>
          <p:cNvPr id="38" name="Google Shape;38;p4"/>
          <p:cNvSpPr/>
          <p:nvPr/>
        </p:nvSpPr>
        <p:spPr>
          <a:xfrm>
            <a:off x="7019392" y="2745486"/>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i="0" lang="en-US" sz="1200" u="none" cap="none" strike="noStrike">
                <a:solidFill>
                  <a:srgbClr val="0B2545"/>
                </a:solidFill>
                <a:latin typeface="Calibri"/>
                <a:ea typeface="Calibri"/>
                <a:cs typeface="Calibri"/>
                <a:sym typeface="Calibri"/>
              </a:rPr>
              <a:t>Clinical </a:t>
            </a:r>
            <a:r>
              <a:rPr b="1" lang="en-US" sz="1200">
                <a:solidFill>
                  <a:srgbClr val="0B2545"/>
                </a:solidFill>
                <a:latin typeface="Calibri"/>
                <a:ea typeface="Calibri"/>
                <a:cs typeface="Calibri"/>
                <a:sym typeface="Calibri"/>
              </a:rPr>
              <a:t>workflow</a:t>
            </a:r>
            <a:endParaRPr i="0" sz="1200" u="none" cap="none" strike="noStrike">
              <a:solidFill>
                <a:schemeClr val="dk1"/>
              </a:solidFill>
              <a:latin typeface="Calibri"/>
              <a:ea typeface="Calibri"/>
              <a:cs typeface="Calibri"/>
              <a:sym typeface="Calibri"/>
            </a:endParaRPr>
          </a:p>
        </p:txBody>
      </p:sp>
      <p:sp>
        <p:nvSpPr>
          <p:cNvPr id="39" name="Google Shape;39;p4"/>
          <p:cNvSpPr/>
          <p:nvPr/>
        </p:nvSpPr>
        <p:spPr>
          <a:xfrm>
            <a:off x="566928" y="3401568"/>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0" name="Google Shape;40;p4"/>
          <p:cNvSpPr/>
          <p:nvPr/>
        </p:nvSpPr>
        <p:spPr>
          <a:xfrm>
            <a:off x="768096" y="3547872"/>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05</a:t>
            </a:r>
            <a:endParaRPr i="0" sz="2200" u="none" cap="none" strike="noStrike">
              <a:solidFill>
                <a:schemeClr val="dk1"/>
              </a:solidFill>
              <a:latin typeface="Calibri"/>
              <a:ea typeface="Calibri"/>
              <a:cs typeface="Calibri"/>
              <a:sym typeface="Calibri"/>
            </a:endParaRPr>
          </a:p>
        </p:txBody>
      </p:sp>
      <p:sp>
        <p:nvSpPr>
          <p:cNvPr id="41" name="Google Shape;41;p4"/>
          <p:cNvSpPr/>
          <p:nvPr/>
        </p:nvSpPr>
        <p:spPr>
          <a:xfrm>
            <a:off x="1353312" y="3614928"/>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lang="en-US" sz="1200">
                <a:solidFill>
                  <a:srgbClr val="0B2545"/>
                </a:solidFill>
                <a:latin typeface="Calibri"/>
                <a:ea typeface="Calibri"/>
                <a:cs typeface="Calibri"/>
                <a:sym typeface="Calibri"/>
              </a:rPr>
              <a:t>Data Roles</a:t>
            </a:r>
            <a:endParaRPr i="0" sz="1200" u="none" cap="none" strike="noStrike">
              <a:solidFill>
                <a:schemeClr val="dk1"/>
              </a:solidFill>
              <a:latin typeface="Calibri"/>
              <a:ea typeface="Calibri"/>
              <a:cs typeface="Calibri"/>
              <a:sym typeface="Calibri"/>
            </a:endParaRPr>
          </a:p>
        </p:txBody>
      </p:sp>
      <p:sp>
        <p:nvSpPr>
          <p:cNvPr id="42" name="Google Shape;42;p4"/>
          <p:cNvSpPr/>
          <p:nvPr/>
        </p:nvSpPr>
        <p:spPr>
          <a:xfrm>
            <a:off x="6233008" y="3401568"/>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3" name="Google Shape;43;p4"/>
          <p:cNvSpPr/>
          <p:nvPr/>
        </p:nvSpPr>
        <p:spPr>
          <a:xfrm>
            <a:off x="6434176" y="3547872"/>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06</a:t>
            </a:r>
            <a:endParaRPr i="0" sz="2200" u="none" cap="none" strike="noStrike">
              <a:solidFill>
                <a:schemeClr val="dk1"/>
              </a:solidFill>
              <a:latin typeface="Calibri"/>
              <a:ea typeface="Calibri"/>
              <a:cs typeface="Calibri"/>
              <a:sym typeface="Calibri"/>
            </a:endParaRPr>
          </a:p>
        </p:txBody>
      </p:sp>
      <p:sp>
        <p:nvSpPr>
          <p:cNvPr id="44" name="Google Shape;44;p4"/>
          <p:cNvSpPr/>
          <p:nvPr/>
        </p:nvSpPr>
        <p:spPr>
          <a:xfrm>
            <a:off x="7019392" y="3614928"/>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lang="en-US" sz="1200">
                <a:solidFill>
                  <a:srgbClr val="0B2545"/>
                </a:solidFill>
                <a:latin typeface="Calibri"/>
                <a:ea typeface="Calibri"/>
                <a:cs typeface="Calibri"/>
                <a:sym typeface="Calibri"/>
              </a:rPr>
              <a:t>Implementation Steps</a:t>
            </a:r>
            <a:endParaRPr i="0" sz="1200" u="none" cap="none" strike="noStrike">
              <a:solidFill>
                <a:schemeClr val="dk1"/>
              </a:solidFill>
              <a:latin typeface="Calibri"/>
              <a:ea typeface="Calibri"/>
              <a:cs typeface="Calibri"/>
              <a:sym typeface="Calibri"/>
            </a:endParaRPr>
          </a:p>
        </p:txBody>
      </p:sp>
      <p:sp>
        <p:nvSpPr>
          <p:cNvPr id="45" name="Google Shape;45;p4"/>
          <p:cNvSpPr/>
          <p:nvPr/>
        </p:nvSpPr>
        <p:spPr>
          <a:xfrm>
            <a:off x="566928" y="4251960"/>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6" name="Google Shape;46;p4"/>
          <p:cNvSpPr/>
          <p:nvPr/>
        </p:nvSpPr>
        <p:spPr>
          <a:xfrm>
            <a:off x="768096" y="4398264"/>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07</a:t>
            </a:r>
            <a:endParaRPr i="0" sz="2200" u="none" cap="none" strike="noStrike">
              <a:solidFill>
                <a:schemeClr val="dk1"/>
              </a:solidFill>
              <a:latin typeface="Calibri"/>
              <a:ea typeface="Calibri"/>
              <a:cs typeface="Calibri"/>
              <a:sym typeface="Calibri"/>
            </a:endParaRPr>
          </a:p>
        </p:txBody>
      </p:sp>
      <p:sp>
        <p:nvSpPr>
          <p:cNvPr id="47" name="Google Shape;47;p4"/>
          <p:cNvSpPr/>
          <p:nvPr/>
        </p:nvSpPr>
        <p:spPr>
          <a:xfrm>
            <a:off x="1353312" y="4484370"/>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lang="en-US" sz="1200">
                <a:solidFill>
                  <a:srgbClr val="0B2545"/>
                </a:solidFill>
                <a:latin typeface="Calibri"/>
                <a:ea typeface="Calibri"/>
                <a:cs typeface="Calibri"/>
                <a:sym typeface="Calibri"/>
              </a:rPr>
              <a:t>Risk</a:t>
            </a:r>
            <a:endParaRPr i="0" sz="1200" u="none" cap="none" strike="noStrike">
              <a:solidFill>
                <a:schemeClr val="dk1"/>
              </a:solidFill>
              <a:latin typeface="Calibri"/>
              <a:ea typeface="Calibri"/>
              <a:cs typeface="Calibri"/>
              <a:sym typeface="Calibri"/>
            </a:endParaRPr>
          </a:p>
        </p:txBody>
      </p:sp>
      <p:sp>
        <p:nvSpPr>
          <p:cNvPr id="48" name="Google Shape;48;p4"/>
          <p:cNvSpPr/>
          <p:nvPr/>
        </p:nvSpPr>
        <p:spPr>
          <a:xfrm>
            <a:off x="6233008" y="4251960"/>
            <a:ext cx="5391760" cy="722376"/>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9" name="Google Shape;49;p4"/>
          <p:cNvSpPr/>
          <p:nvPr/>
        </p:nvSpPr>
        <p:spPr>
          <a:xfrm>
            <a:off x="6434176" y="4398264"/>
            <a:ext cx="566928"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200" u="none" cap="none" strike="noStrike">
                <a:solidFill>
                  <a:srgbClr val="CADCFC"/>
                </a:solidFill>
                <a:latin typeface="Calibri"/>
                <a:ea typeface="Calibri"/>
                <a:cs typeface="Calibri"/>
                <a:sym typeface="Calibri"/>
              </a:rPr>
              <a:t>08</a:t>
            </a:r>
            <a:endParaRPr i="0" sz="2200" u="none" cap="none" strike="noStrike">
              <a:solidFill>
                <a:schemeClr val="dk1"/>
              </a:solidFill>
              <a:latin typeface="Calibri"/>
              <a:ea typeface="Calibri"/>
              <a:cs typeface="Calibri"/>
              <a:sym typeface="Calibri"/>
            </a:endParaRPr>
          </a:p>
        </p:txBody>
      </p:sp>
      <p:sp>
        <p:nvSpPr>
          <p:cNvPr id="50" name="Google Shape;50;p4"/>
          <p:cNvSpPr/>
          <p:nvPr/>
        </p:nvSpPr>
        <p:spPr>
          <a:xfrm>
            <a:off x="7019392" y="4446270"/>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i="0" lang="en-US" sz="1200" u="none" cap="none" strike="noStrike">
                <a:solidFill>
                  <a:srgbClr val="0B2545"/>
                </a:solidFill>
                <a:latin typeface="Calibri"/>
                <a:ea typeface="Calibri"/>
                <a:cs typeface="Calibri"/>
                <a:sym typeface="Calibri"/>
              </a:rPr>
              <a:t>Cases, conduct and cascade</a:t>
            </a:r>
            <a:endParaRPr i="0" sz="1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55" name="Shape 55"/>
        <p:cNvGrpSpPr/>
        <p:nvPr/>
      </p:nvGrpSpPr>
      <p:grpSpPr>
        <a:xfrm>
          <a:off x="0" y="0"/>
          <a:ext cx="0" cy="0"/>
          <a:chOff x="0" y="0"/>
          <a:chExt cx="0" cy="0"/>
        </a:xfrm>
      </p:grpSpPr>
      <p:sp>
        <p:nvSpPr>
          <p:cNvPr id="56" name="Google Shape;56;p7"/>
          <p:cNvSpPr/>
          <p:nvPr/>
        </p:nvSpPr>
        <p:spPr>
          <a:xfrm>
            <a:off x="566928" y="557784"/>
            <a:ext cx="11057839"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US" sz="3600">
                <a:solidFill>
                  <a:srgbClr val="0E2E4E"/>
                </a:solidFill>
                <a:latin typeface="Calibri"/>
                <a:ea typeface="Calibri"/>
                <a:cs typeface="Calibri"/>
                <a:sym typeface="Calibri"/>
              </a:rPr>
              <a:t>EHR Governance</a:t>
            </a:r>
            <a:endParaRPr i="0" sz="3600" u="none" cap="none" strike="noStrike">
              <a:solidFill>
                <a:schemeClr val="dk1"/>
              </a:solidFill>
              <a:latin typeface="Calibri"/>
              <a:ea typeface="Calibri"/>
              <a:cs typeface="Calibri"/>
              <a:sym typeface="Calibri"/>
            </a:endParaRPr>
          </a:p>
        </p:txBody>
      </p:sp>
      <p:sp>
        <p:nvSpPr>
          <p:cNvPr id="57" name="Google Shape;57;p7"/>
          <p:cNvSpPr txBox="1"/>
          <p:nvPr/>
        </p:nvSpPr>
        <p:spPr>
          <a:xfrm>
            <a:off x="634150" y="1306400"/>
            <a:ext cx="11057700" cy="2046600"/>
          </a:xfrm>
          <a:prstGeom prst="rect">
            <a:avLst/>
          </a:prstGeom>
          <a:noFill/>
          <a:ln>
            <a:noFill/>
          </a:ln>
        </p:spPr>
        <p:txBody>
          <a:bodyPr anchorCtr="0" anchor="t" bIns="91425" lIns="91425" spcFirstLastPara="1" rIns="91425" wrap="square" tIns="91425">
            <a:noAutofit/>
          </a:bodyPr>
          <a:lstStyle/>
          <a:p>
            <a:pPr indent="-349250" lvl="0" marL="457200" rtl="0" algn="l">
              <a:lnSpc>
                <a:spcPct val="200000"/>
              </a:lnSpc>
              <a:spcBef>
                <a:spcPts val="0"/>
              </a:spcBef>
              <a:spcAft>
                <a:spcPts val="0"/>
              </a:spcAft>
              <a:buClr>
                <a:srgbClr val="0E2E4E"/>
              </a:buClr>
              <a:buSzPts val="1900"/>
              <a:buFont typeface="Calibri"/>
              <a:buChar char="❖"/>
            </a:pPr>
            <a:r>
              <a:rPr lang="en-US" sz="1900">
                <a:solidFill>
                  <a:srgbClr val="0E2E4E"/>
                </a:solidFill>
                <a:latin typeface="Calibri"/>
                <a:ea typeface="Calibri"/>
                <a:cs typeface="Calibri"/>
                <a:sym typeface="Calibri"/>
              </a:rPr>
              <a:t>EHR governance is the formal framework for deciding, approving, implementing, monitoring, and enforcing how an EHR is designed, configured, used, secured, shared, supported, and continuously improved, with clear accountability, transparency, and traceability.</a:t>
            </a:r>
            <a:endParaRPr sz="1900">
              <a:solidFill>
                <a:srgbClr val="0E2E4E"/>
              </a:solidFill>
              <a:latin typeface="Calibri"/>
              <a:ea typeface="Calibri"/>
              <a:cs typeface="Calibri"/>
              <a:sym typeface="Calibri"/>
            </a:endParaRPr>
          </a:p>
          <a:p>
            <a:pPr indent="0" lvl="0" marL="0" rtl="0" algn="l">
              <a:lnSpc>
                <a:spcPct val="200000"/>
              </a:lnSpc>
              <a:spcBef>
                <a:spcPts val="0"/>
              </a:spcBef>
              <a:spcAft>
                <a:spcPts val="0"/>
              </a:spcAft>
              <a:buNone/>
            </a:pPr>
            <a:r>
              <a:t/>
            </a:r>
            <a:endParaRPr sz="1900">
              <a:solidFill>
                <a:srgbClr val="0E2E4E"/>
              </a:solidFill>
              <a:latin typeface="Calibri"/>
              <a:ea typeface="Calibri"/>
              <a:cs typeface="Calibri"/>
              <a:sym typeface="Calibri"/>
            </a:endParaRPr>
          </a:p>
        </p:txBody>
      </p:sp>
      <p:sp>
        <p:nvSpPr>
          <p:cNvPr id="58" name="Google Shape;58;p7"/>
          <p:cNvSpPr/>
          <p:nvPr/>
        </p:nvSpPr>
        <p:spPr>
          <a:xfrm>
            <a:off x="617140" y="6899148"/>
            <a:ext cx="86868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B7C"/>
              </a:buClr>
              <a:buSzPts val="1000"/>
              <a:buFont typeface="Calibri"/>
              <a:buNone/>
            </a:pPr>
            <a:r>
              <a:rPr i="0" lang="en-US" sz="1000" u="none" cap="none" strike="noStrike">
                <a:solidFill>
                  <a:srgbClr val="5B6B7C"/>
                </a:solidFill>
                <a:latin typeface="Calibri"/>
                <a:ea typeface="Calibri"/>
                <a:cs typeface="Calibri"/>
                <a:sym typeface="Calibri"/>
              </a:rPr>
              <a:t>Module 1 · Foundations of EHR Governance</a:t>
            </a:r>
            <a:endParaRPr i="0" sz="1000" u="none" cap="none" strike="noStrike">
              <a:solidFill>
                <a:srgbClr val="000000"/>
              </a:solidFill>
              <a:latin typeface="Calibri"/>
              <a:ea typeface="Calibri"/>
              <a:cs typeface="Calibri"/>
              <a:sym typeface="Calibri"/>
            </a:endParaRPr>
          </a:p>
        </p:txBody>
      </p:sp>
      <p:sp>
        <p:nvSpPr>
          <p:cNvPr id="59" name="Google Shape;59;p7"/>
          <p:cNvSpPr/>
          <p:nvPr/>
        </p:nvSpPr>
        <p:spPr>
          <a:xfrm>
            <a:off x="10584100" y="6899148"/>
            <a:ext cx="1124700" cy="274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B6B7C"/>
              </a:buClr>
              <a:buSzPts val="1000"/>
              <a:buFont typeface="Calibri"/>
              <a:buNone/>
            </a:pPr>
            <a:r>
              <a:rPr i="0" lang="en-US" sz="1000" u="none" cap="none" strike="noStrike">
                <a:solidFill>
                  <a:srgbClr val="5B6B7C"/>
                </a:solidFill>
                <a:latin typeface="Calibri"/>
                <a:ea typeface="Calibri"/>
                <a:cs typeface="Calibri"/>
                <a:sym typeface="Calibri"/>
              </a:rPr>
              <a:t>5</a:t>
            </a:r>
            <a:endParaRPr i="0" sz="10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64" name="Shape 64"/>
        <p:cNvGrpSpPr/>
        <p:nvPr/>
      </p:nvGrpSpPr>
      <p:grpSpPr>
        <a:xfrm>
          <a:off x="0" y="0"/>
          <a:ext cx="0" cy="0"/>
          <a:chOff x="0" y="0"/>
          <a:chExt cx="0" cy="0"/>
        </a:xfrm>
      </p:grpSpPr>
      <p:sp>
        <p:nvSpPr>
          <p:cNvPr id="65" name="Google Shape;65;g3f65589590e_0_139"/>
          <p:cNvSpPr/>
          <p:nvPr/>
        </p:nvSpPr>
        <p:spPr>
          <a:xfrm>
            <a:off x="566928" y="5577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2800">
                <a:solidFill>
                  <a:srgbClr val="0B2545"/>
                </a:solidFill>
                <a:latin typeface="Calibri"/>
                <a:ea typeface="Calibri"/>
                <a:cs typeface="Calibri"/>
                <a:sym typeface="Calibri"/>
              </a:rPr>
              <a:t>Guiding Principle</a:t>
            </a:r>
            <a:endParaRPr i="0" sz="2800" u="none" cap="none" strike="noStrike">
              <a:solidFill>
                <a:schemeClr val="dk1"/>
              </a:solidFill>
              <a:latin typeface="Calibri"/>
              <a:ea typeface="Calibri"/>
              <a:cs typeface="Calibri"/>
              <a:sym typeface="Calibri"/>
            </a:endParaRPr>
          </a:p>
        </p:txBody>
      </p:sp>
      <p:sp>
        <p:nvSpPr>
          <p:cNvPr id="66" name="Google Shape;66;g3f65589590e_0_139"/>
          <p:cNvSpPr/>
          <p:nvPr/>
        </p:nvSpPr>
        <p:spPr>
          <a:xfrm>
            <a:off x="566928" y="1548384"/>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67" name="Google Shape;67;g3f65589590e_0_139"/>
          <p:cNvSpPr/>
          <p:nvPr/>
        </p:nvSpPr>
        <p:spPr>
          <a:xfrm>
            <a:off x="768096" y="1694688"/>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01</a:t>
            </a:r>
            <a:endParaRPr i="0" sz="2300" u="none" cap="none" strike="noStrike">
              <a:solidFill>
                <a:schemeClr val="dk1"/>
              </a:solidFill>
              <a:latin typeface="Calibri"/>
              <a:ea typeface="Calibri"/>
              <a:cs typeface="Calibri"/>
              <a:sym typeface="Calibri"/>
            </a:endParaRPr>
          </a:p>
        </p:txBody>
      </p:sp>
      <p:sp>
        <p:nvSpPr>
          <p:cNvPr id="68" name="Google Shape;68;g3f65589590e_0_139"/>
          <p:cNvSpPr/>
          <p:nvPr/>
        </p:nvSpPr>
        <p:spPr>
          <a:xfrm>
            <a:off x="1353312" y="1780794"/>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lang="en-US" sz="1300">
                <a:solidFill>
                  <a:srgbClr val="0B2545"/>
                </a:solidFill>
                <a:latin typeface="Calibri"/>
                <a:ea typeface="Calibri"/>
                <a:cs typeface="Calibri"/>
                <a:sym typeface="Calibri"/>
              </a:rPr>
              <a:t>Patient primacy</a:t>
            </a:r>
            <a:endParaRPr b="1" sz="1300">
              <a:solidFill>
                <a:srgbClr val="0B2545"/>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69" name="Google Shape;69;g3f65589590e_0_139"/>
          <p:cNvSpPr/>
          <p:nvPr/>
        </p:nvSpPr>
        <p:spPr>
          <a:xfrm>
            <a:off x="6233008" y="1548384"/>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70" name="Google Shape;70;g3f65589590e_0_139"/>
          <p:cNvSpPr/>
          <p:nvPr/>
        </p:nvSpPr>
        <p:spPr>
          <a:xfrm>
            <a:off x="6434176" y="1694688"/>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02</a:t>
            </a:r>
            <a:endParaRPr i="0" sz="2300" u="none" cap="none" strike="noStrike">
              <a:solidFill>
                <a:schemeClr val="dk1"/>
              </a:solidFill>
              <a:latin typeface="Calibri"/>
              <a:ea typeface="Calibri"/>
              <a:cs typeface="Calibri"/>
              <a:sym typeface="Calibri"/>
            </a:endParaRPr>
          </a:p>
        </p:txBody>
      </p:sp>
      <p:sp>
        <p:nvSpPr>
          <p:cNvPr id="71" name="Google Shape;71;g3f65589590e_0_139"/>
          <p:cNvSpPr/>
          <p:nvPr/>
        </p:nvSpPr>
        <p:spPr>
          <a:xfrm>
            <a:off x="7019392" y="1761744"/>
            <a:ext cx="3800700" cy="255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00"/>
              <a:buFont typeface="Calibri"/>
              <a:buNone/>
            </a:pPr>
            <a:r>
              <a:rPr b="1" lang="en-US" sz="1300">
                <a:solidFill>
                  <a:srgbClr val="0B2545"/>
                </a:solidFill>
                <a:latin typeface="Calibri"/>
                <a:ea typeface="Calibri"/>
                <a:cs typeface="Calibri"/>
                <a:sym typeface="Calibri"/>
              </a:rPr>
              <a:t>One patient, one record</a:t>
            </a:r>
            <a:endParaRPr b="1" sz="1300">
              <a:solidFill>
                <a:srgbClr val="0B2545"/>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72" name="Google Shape;72;g3f65589590e_0_139"/>
          <p:cNvSpPr/>
          <p:nvPr/>
        </p:nvSpPr>
        <p:spPr>
          <a:xfrm>
            <a:off x="566928" y="2398776"/>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73" name="Google Shape;73;g3f65589590e_0_139"/>
          <p:cNvSpPr/>
          <p:nvPr/>
        </p:nvSpPr>
        <p:spPr>
          <a:xfrm>
            <a:off x="768096" y="2545080"/>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03</a:t>
            </a:r>
            <a:endParaRPr i="0" sz="2300" u="none" cap="none" strike="noStrike">
              <a:solidFill>
                <a:schemeClr val="dk1"/>
              </a:solidFill>
              <a:latin typeface="Calibri"/>
              <a:ea typeface="Calibri"/>
              <a:cs typeface="Calibri"/>
              <a:sym typeface="Calibri"/>
            </a:endParaRPr>
          </a:p>
        </p:txBody>
      </p:sp>
      <p:sp>
        <p:nvSpPr>
          <p:cNvPr id="74" name="Google Shape;74;g3f65589590e_0_139"/>
          <p:cNvSpPr/>
          <p:nvPr/>
        </p:nvSpPr>
        <p:spPr>
          <a:xfrm>
            <a:off x="1353312" y="2631186"/>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National ownership, local stewardship</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75" name="Google Shape;75;g3f65589590e_0_139"/>
          <p:cNvSpPr/>
          <p:nvPr/>
        </p:nvSpPr>
        <p:spPr>
          <a:xfrm>
            <a:off x="6233008" y="2398776"/>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76" name="Google Shape;76;g3f65589590e_0_139"/>
          <p:cNvSpPr/>
          <p:nvPr/>
        </p:nvSpPr>
        <p:spPr>
          <a:xfrm>
            <a:off x="6434176" y="2545080"/>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04</a:t>
            </a:r>
            <a:endParaRPr i="0" sz="2300" u="none" cap="none" strike="noStrike">
              <a:solidFill>
                <a:schemeClr val="dk1"/>
              </a:solidFill>
              <a:latin typeface="Calibri"/>
              <a:ea typeface="Calibri"/>
              <a:cs typeface="Calibri"/>
              <a:sym typeface="Calibri"/>
            </a:endParaRPr>
          </a:p>
        </p:txBody>
      </p:sp>
      <p:sp>
        <p:nvSpPr>
          <p:cNvPr id="77" name="Google Shape;77;g3f65589590e_0_139"/>
          <p:cNvSpPr/>
          <p:nvPr/>
        </p:nvSpPr>
        <p:spPr>
          <a:xfrm>
            <a:off x="7019392" y="2593086"/>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Standards-based customisation</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78" name="Google Shape;78;g3f65589590e_0_139"/>
          <p:cNvSpPr/>
          <p:nvPr/>
        </p:nvSpPr>
        <p:spPr>
          <a:xfrm>
            <a:off x="566928" y="3249168"/>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79" name="Google Shape;79;g3f65589590e_0_139"/>
          <p:cNvSpPr/>
          <p:nvPr/>
        </p:nvSpPr>
        <p:spPr>
          <a:xfrm>
            <a:off x="768096" y="3395472"/>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05</a:t>
            </a:r>
            <a:endParaRPr i="0" sz="2300" u="none" cap="none" strike="noStrike">
              <a:solidFill>
                <a:schemeClr val="dk1"/>
              </a:solidFill>
              <a:latin typeface="Calibri"/>
              <a:ea typeface="Calibri"/>
              <a:cs typeface="Calibri"/>
              <a:sym typeface="Calibri"/>
            </a:endParaRPr>
          </a:p>
        </p:txBody>
      </p:sp>
      <p:sp>
        <p:nvSpPr>
          <p:cNvPr id="80" name="Google Shape;80;g3f65589590e_0_139"/>
          <p:cNvSpPr/>
          <p:nvPr/>
        </p:nvSpPr>
        <p:spPr>
          <a:xfrm>
            <a:off x="1353312" y="3462528"/>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Tenant isolation</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81" name="Google Shape;81;g3f65589590e_0_139"/>
          <p:cNvSpPr/>
          <p:nvPr/>
        </p:nvSpPr>
        <p:spPr>
          <a:xfrm>
            <a:off x="6233008" y="3249168"/>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82" name="Google Shape;82;g3f65589590e_0_139"/>
          <p:cNvSpPr/>
          <p:nvPr/>
        </p:nvSpPr>
        <p:spPr>
          <a:xfrm>
            <a:off x="6434176" y="3395472"/>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06</a:t>
            </a:r>
            <a:endParaRPr i="0" sz="2300" u="none" cap="none" strike="noStrike">
              <a:solidFill>
                <a:schemeClr val="dk1"/>
              </a:solidFill>
              <a:latin typeface="Calibri"/>
              <a:ea typeface="Calibri"/>
              <a:cs typeface="Calibri"/>
              <a:sym typeface="Calibri"/>
            </a:endParaRPr>
          </a:p>
        </p:txBody>
      </p:sp>
      <p:sp>
        <p:nvSpPr>
          <p:cNvPr id="83" name="Google Shape;83;g3f65589590e_0_139"/>
          <p:cNvSpPr/>
          <p:nvPr/>
        </p:nvSpPr>
        <p:spPr>
          <a:xfrm>
            <a:off x="7019392" y="3462528"/>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Equity and inclusion</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84" name="Google Shape;84;g3f65589590e_0_139"/>
          <p:cNvSpPr/>
          <p:nvPr/>
        </p:nvSpPr>
        <p:spPr>
          <a:xfrm>
            <a:off x="566928" y="4099560"/>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85" name="Google Shape;85;g3f65589590e_0_139"/>
          <p:cNvSpPr/>
          <p:nvPr/>
        </p:nvSpPr>
        <p:spPr>
          <a:xfrm>
            <a:off x="768096" y="4245864"/>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07</a:t>
            </a:r>
            <a:endParaRPr i="0" sz="2300" u="none" cap="none" strike="noStrike">
              <a:solidFill>
                <a:schemeClr val="dk1"/>
              </a:solidFill>
              <a:latin typeface="Calibri"/>
              <a:ea typeface="Calibri"/>
              <a:cs typeface="Calibri"/>
              <a:sym typeface="Calibri"/>
            </a:endParaRPr>
          </a:p>
        </p:txBody>
      </p:sp>
      <p:sp>
        <p:nvSpPr>
          <p:cNvPr id="86" name="Google Shape;86;g3f65589590e_0_139"/>
          <p:cNvSpPr/>
          <p:nvPr/>
        </p:nvSpPr>
        <p:spPr>
          <a:xfrm>
            <a:off x="1353312" y="4331970"/>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Security and privacy</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87" name="Google Shape;87;g3f65589590e_0_139"/>
          <p:cNvSpPr/>
          <p:nvPr/>
        </p:nvSpPr>
        <p:spPr>
          <a:xfrm>
            <a:off x="6233008" y="4099560"/>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88" name="Google Shape;88;g3f65589590e_0_139"/>
          <p:cNvSpPr/>
          <p:nvPr/>
        </p:nvSpPr>
        <p:spPr>
          <a:xfrm>
            <a:off x="6434176" y="4245864"/>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08</a:t>
            </a:r>
            <a:endParaRPr i="0" sz="2300" u="none" cap="none" strike="noStrike">
              <a:solidFill>
                <a:schemeClr val="dk1"/>
              </a:solidFill>
              <a:latin typeface="Calibri"/>
              <a:ea typeface="Calibri"/>
              <a:cs typeface="Calibri"/>
              <a:sym typeface="Calibri"/>
            </a:endParaRPr>
          </a:p>
        </p:txBody>
      </p:sp>
      <p:sp>
        <p:nvSpPr>
          <p:cNvPr id="89" name="Google Shape;89;g3f65589590e_0_139"/>
          <p:cNvSpPr/>
          <p:nvPr/>
        </p:nvSpPr>
        <p:spPr>
          <a:xfrm>
            <a:off x="7019392" y="4293870"/>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Accountability and transparency</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300">
              <a:solidFill>
                <a:srgbClr val="0B2545"/>
              </a:solidFill>
              <a:latin typeface="Calibri"/>
              <a:ea typeface="Calibri"/>
              <a:cs typeface="Calibri"/>
              <a:sym typeface="Calibri"/>
            </a:endParaRPr>
          </a:p>
        </p:txBody>
      </p:sp>
      <p:sp>
        <p:nvSpPr>
          <p:cNvPr id="90" name="Google Shape;90;g3f65589590e_0_139"/>
          <p:cNvSpPr/>
          <p:nvPr/>
        </p:nvSpPr>
        <p:spPr>
          <a:xfrm>
            <a:off x="566928" y="5068835"/>
            <a:ext cx="5391900" cy="722400"/>
          </a:xfrm>
          <a:prstGeom prst="roundRect">
            <a:avLst>
              <a:gd fmla="val 6329"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91" name="Google Shape;91;g3f65589590e_0_139"/>
          <p:cNvSpPr/>
          <p:nvPr/>
        </p:nvSpPr>
        <p:spPr>
          <a:xfrm>
            <a:off x="768096" y="5215139"/>
            <a:ext cx="5670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ADCFC"/>
              </a:buClr>
              <a:buSzPts val="2200"/>
              <a:buFont typeface="Cambria"/>
              <a:buNone/>
            </a:pPr>
            <a:r>
              <a:rPr b="1" i="0" lang="en-US" sz="2300" u="none" cap="none" strike="noStrike">
                <a:solidFill>
                  <a:srgbClr val="CADCFC"/>
                </a:solidFill>
                <a:latin typeface="Calibri"/>
                <a:ea typeface="Calibri"/>
                <a:cs typeface="Calibri"/>
                <a:sym typeface="Calibri"/>
              </a:rPr>
              <a:t>0</a:t>
            </a:r>
            <a:r>
              <a:rPr b="1" lang="en-US" sz="2300">
                <a:solidFill>
                  <a:srgbClr val="CADCFC"/>
                </a:solidFill>
                <a:latin typeface="Calibri"/>
                <a:ea typeface="Calibri"/>
                <a:cs typeface="Calibri"/>
                <a:sym typeface="Calibri"/>
              </a:rPr>
              <a:t>9</a:t>
            </a:r>
            <a:endParaRPr i="0" sz="2300" u="none" cap="none" strike="noStrike">
              <a:solidFill>
                <a:schemeClr val="dk1"/>
              </a:solidFill>
              <a:latin typeface="Calibri"/>
              <a:ea typeface="Calibri"/>
              <a:cs typeface="Calibri"/>
              <a:sym typeface="Calibri"/>
            </a:endParaRPr>
          </a:p>
        </p:txBody>
      </p:sp>
      <p:sp>
        <p:nvSpPr>
          <p:cNvPr id="92" name="Google Shape;92;g3f65589590e_0_139"/>
          <p:cNvSpPr/>
          <p:nvPr/>
        </p:nvSpPr>
        <p:spPr>
          <a:xfrm>
            <a:off x="1353312" y="5301245"/>
            <a:ext cx="3800700" cy="25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B2545"/>
              </a:buClr>
              <a:buSzPts val="1100"/>
              <a:buFont typeface="Calibri"/>
              <a:buNone/>
            </a:pPr>
            <a:r>
              <a:rPr b="1" lang="en-US" sz="1200">
                <a:solidFill>
                  <a:srgbClr val="0B2545"/>
                </a:solidFill>
                <a:latin typeface="Calibri"/>
                <a:ea typeface="Calibri"/>
                <a:cs typeface="Calibri"/>
                <a:sym typeface="Calibri"/>
              </a:rPr>
              <a:t>Ownership and sustainability</a:t>
            </a:r>
            <a:endParaRPr sz="12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1200"/>
              <a:buFont typeface="Calibri"/>
              <a:buNone/>
            </a:pPr>
            <a:r>
              <a:t/>
            </a:r>
            <a:endParaRPr b="1" sz="1200">
              <a:solidFill>
                <a:srgbClr val="0B2545"/>
              </a:solidFill>
              <a:latin typeface="Calibri"/>
              <a:ea typeface="Calibri"/>
              <a:cs typeface="Calibri"/>
              <a:sym typeface="Calibri"/>
            </a:endParaRPr>
          </a:p>
        </p:txBody>
      </p:sp>
      <p:sp>
        <p:nvSpPr>
          <p:cNvPr id="93" name="Google Shape;93;g3f65589590e_0_139"/>
          <p:cNvSpPr/>
          <p:nvPr/>
        </p:nvSpPr>
        <p:spPr>
          <a:xfrm>
            <a:off x="566928" y="6071618"/>
            <a:ext cx="11057700" cy="567000"/>
          </a:xfrm>
          <a:prstGeom prst="roundRect">
            <a:avLst>
              <a:gd fmla="val 8065" name="adj"/>
            </a:avLst>
          </a:prstGeom>
          <a:solidFill>
            <a:srgbClr val="E8F2F6"/>
          </a:solidFill>
          <a:ln cap="flat" cmpd="sng" w="12700">
            <a:solidFill>
              <a:srgbClr val="E8F2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94" name="Google Shape;94;g3f65589590e_0_139"/>
          <p:cNvSpPr/>
          <p:nvPr/>
        </p:nvSpPr>
        <p:spPr>
          <a:xfrm>
            <a:off x="691300" y="6126475"/>
            <a:ext cx="10713900" cy="457200"/>
          </a:xfrm>
          <a:prstGeom prst="rect">
            <a:avLst/>
          </a:prstGeom>
          <a:noFill/>
          <a:ln>
            <a:noFill/>
          </a:ln>
        </p:spPr>
        <p:txBody>
          <a:bodyPr anchorCtr="0" anchor="ctr" bIns="0" lIns="0" spcFirstLastPara="1" rIns="0" wrap="square" tIns="0">
            <a:noAutofit/>
          </a:bodyPr>
          <a:lstStyle/>
          <a:p>
            <a:pPr indent="-323850" lvl="0" marL="457200" marR="0" rtl="0" algn="l">
              <a:lnSpc>
                <a:spcPct val="131818"/>
              </a:lnSpc>
              <a:spcBef>
                <a:spcPts val="0"/>
              </a:spcBef>
              <a:spcAft>
                <a:spcPts val="0"/>
              </a:spcAft>
              <a:buSzPts val="1500"/>
              <a:buFont typeface="Calibri"/>
              <a:buChar char="❖"/>
            </a:pPr>
            <a:r>
              <a:rPr b="1" i="0" lang="en-US" sz="1500" u="none" cap="none" strike="noStrike">
                <a:solidFill>
                  <a:srgbClr val="1C7293"/>
                </a:solidFill>
                <a:latin typeface="Calibri"/>
                <a:ea typeface="Calibri"/>
                <a:cs typeface="Calibri"/>
                <a:sym typeface="Calibri"/>
              </a:rPr>
              <a:t> </a:t>
            </a:r>
            <a:r>
              <a:rPr i="0" lang="en-US" sz="1500" u="none" cap="none" strike="noStrike">
                <a:solidFill>
                  <a:srgbClr val="1B2A3A"/>
                </a:solidFill>
                <a:latin typeface="Calibri"/>
                <a:ea typeface="Calibri"/>
                <a:cs typeface="Calibri"/>
                <a:sym typeface="Calibri"/>
              </a:rPr>
              <a:t>Does it protect the patient? Does it preserve one record? Does it hold the national standard? Does it protect privacy? Does it keep the system sustainable?</a:t>
            </a:r>
            <a:endParaRPr i="0" sz="15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99" name="Shape 99"/>
        <p:cNvGrpSpPr/>
        <p:nvPr/>
      </p:nvGrpSpPr>
      <p:grpSpPr>
        <a:xfrm>
          <a:off x="0" y="0"/>
          <a:ext cx="0" cy="0"/>
          <a:chOff x="0" y="0"/>
          <a:chExt cx="0" cy="0"/>
        </a:xfrm>
      </p:grpSpPr>
      <p:sp>
        <p:nvSpPr>
          <p:cNvPr id="100" name="Google Shape;100;g3f65589590e_0_173"/>
          <p:cNvSpPr/>
          <p:nvPr/>
        </p:nvSpPr>
        <p:spPr>
          <a:xfrm>
            <a:off x="566928" y="5577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2900">
                <a:solidFill>
                  <a:srgbClr val="0B2545"/>
                </a:solidFill>
                <a:latin typeface="Calibri"/>
                <a:ea typeface="Calibri"/>
                <a:cs typeface="Calibri"/>
                <a:sym typeface="Calibri"/>
              </a:rPr>
              <a:t>Legal and Other Governance doc alignment </a:t>
            </a:r>
            <a:endParaRPr i="0" sz="2900" u="none" cap="none" strike="noStrike">
              <a:solidFill>
                <a:schemeClr val="dk1"/>
              </a:solidFill>
              <a:latin typeface="Calibri"/>
              <a:ea typeface="Calibri"/>
              <a:cs typeface="Calibri"/>
              <a:sym typeface="Calibri"/>
            </a:endParaRPr>
          </a:p>
        </p:txBody>
      </p:sp>
      <p:sp>
        <p:nvSpPr>
          <p:cNvPr id="101" name="Google Shape;101;g3f65589590e_0_173"/>
          <p:cNvSpPr/>
          <p:nvPr/>
        </p:nvSpPr>
        <p:spPr>
          <a:xfrm>
            <a:off x="567150" y="1305575"/>
            <a:ext cx="5409900" cy="4479600"/>
          </a:xfrm>
          <a:prstGeom prst="roundRect">
            <a:avLst>
              <a:gd fmla="val 1613"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102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102" name="Google Shape;102;g3f65589590e_0_173"/>
          <p:cNvSpPr/>
          <p:nvPr/>
        </p:nvSpPr>
        <p:spPr>
          <a:xfrm>
            <a:off x="768096" y="1472233"/>
            <a:ext cx="5007600" cy="31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1250"/>
              <a:buFont typeface="Calibri"/>
              <a:buNone/>
            </a:pPr>
            <a:r>
              <a:rPr b="1" lang="en-US" sz="1900">
                <a:solidFill>
                  <a:srgbClr val="0B2545"/>
                </a:solidFill>
                <a:latin typeface="Calibri"/>
                <a:ea typeface="Calibri"/>
                <a:cs typeface="Calibri"/>
                <a:sym typeface="Calibri"/>
              </a:rPr>
              <a:t>Legal</a:t>
            </a:r>
            <a:endParaRPr i="0" sz="1900" u="none" cap="none" strike="noStrike">
              <a:solidFill>
                <a:schemeClr val="dk1"/>
              </a:solidFill>
              <a:latin typeface="Calibri"/>
              <a:ea typeface="Calibri"/>
              <a:cs typeface="Calibri"/>
              <a:sym typeface="Calibri"/>
            </a:endParaRPr>
          </a:p>
        </p:txBody>
      </p:sp>
      <p:sp>
        <p:nvSpPr>
          <p:cNvPr id="103" name="Google Shape;103;g3f65589590e_0_173"/>
          <p:cNvSpPr/>
          <p:nvPr/>
        </p:nvSpPr>
        <p:spPr>
          <a:xfrm>
            <a:off x="768100" y="1847275"/>
            <a:ext cx="5079900" cy="3495000"/>
          </a:xfrm>
          <a:prstGeom prst="rect">
            <a:avLst/>
          </a:prstGeom>
          <a:noFill/>
          <a:ln>
            <a:noFill/>
          </a:ln>
        </p:spPr>
        <p:txBody>
          <a:bodyPr anchorCtr="0" anchor="t" bIns="0" lIns="0" spcFirstLastPara="1" rIns="0" wrap="square" tIns="0">
            <a:noAutofit/>
          </a:bodyPr>
          <a:lstStyle/>
          <a:p>
            <a:pPr indent="-323850" lvl="0" marL="457200" rtl="0" algn="l">
              <a:lnSpc>
                <a:spcPct val="132040"/>
              </a:lnSpc>
              <a:spcBef>
                <a:spcPts val="300"/>
              </a:spcBef>
              <a:spcAft>
                <a:spcPts val="0"/>
              </a:spcAft>
              <a:buClr>
                <a:srgbClr val="1B2A3A"/>
              </a:buClr>
              <a:buSzPts val="1500"/>
              <a:buFont typeface="Calibri"/>
              <a:buChar char="•"/>
            </a:pPr>
            <a:r>
              <a:rPr b="1" lang="en-US" sz="1500">
                <a:solidFill>
                  <a:srgbClr val="1B2A3A"/>
                </a:solidFill>
                <a:latin typeface="Calibri"/>
                <a:ea typeface="Calibri"/>
                <a:cs typeface="Calibri"/>
                <a:sym typeface="Calibri"/>
              </a:rPr>
              <a:t>Personal Data Protection Proclamation</a:t>
            </a:r>
            <a:r>
              <a:rPr lang="en-US" sz="1500">
                <a:solidFill>
                  <a:srgbClr val="1B2A3A"/>
                </a:solidFill>
                <a:latin typeface="Calibri"/>
                <a:ea typeface="Calibri"/>
                <a:cs typeface="Calibri"/>
                <a:sym typeface="Calibri"/>
              </a:rPr>
              <a:t> No. 1321/2024 - Requires EHR implementers to establish a lawful basis for access, security, retention, correction, disclosure, and data sharing</a:t>
            </a:r>
            <a:endParaRPr sz="1500">
              <a:solidFill>
                <a:srgbClr val="1B2A3A"/>
              </a:solidFill>
              <a:latin typeface="Calibri"/>
              <a:ea typeface="Calibri"/>
              <a:cs typeface="Calibri"/>
              <a:sym typeface="Calibri"/>
            </a:endParaRPr>
          </a:p>
          <a:p>
            <a:pPr indent="-323850" lvl="0" marL="457200" rtl="0" algn="l">
              <a:lnSpc>
                <a:spcPct val="132040"/>
              </a:lnSpc>
              <a:spcBef>
                <a:spcPts val="300"/>
              </a:spcBef>
              <a:spcAft>
                <a:spcPts val="0"/>
              </a:spcAft>
              <a:buClr>
                <a:srgbClr val="1B2A3A"/>
              </a:buClr>
              <a:buSzPts val="1500"/>
              <a:buFont typeface="Calibri"/>
              <a:buChar char="•"/>
            </a:pPr>
            <a:r>
              <a:rPr b="1" lang="en-US" sz="1500">
                <a:solidFill>
                  <a:srgbClr val="1B2A3A"/>
                </a:solidFill>
                <a:latin typeface="Calibri"/>
                <a:ea typeface="Calibri"/>
                <a:cs typeface="Calibri"/>
                <a:sym typeface="Calibri"/>
              </a:rPr>
              <a:t>Health Service Administration and Regulation Proclamation No. 1362/2024-</a:t>
            </a:r>
            <a:r>
              <a:rPr lang="en-US" sz="1500">
                <a:solidFill>
                  <a:srgbClr val="1B2A3A"/>
                </a:solidFill>
                <a:latin typeface="Calibri"/>
                <a:ea typeface="Calibri"/>
                <a:cs typeface="Calibri"/>
                <a:sym typeface="Calibri"/>
              </a:rPr>
              <a:t> health information management, record keeping, quality assurance and accountability.</a:t>
            </a:r>
            <a:endParaRPr sz="1500">
              <a:solidFill>
                <a:srgbClr val="1B2A3A"/>
              </a:solidFill>
              <a:latin typeface="Calibri"/>
              <a:ea typeface="Calibri"/>
              <a:cs typeface="Calibri"/>
              <a:sym typeface="Calibri"/>
            </a:endParaRPr>
          </a:p>
          <a:p>
            <a:pPr indent="-323850" lvl="0" marL="457200" rtl="0" algn="l">
              <a:lnSpc>
                <a:spcPct val="132040"/>
              </a:lnSpc>
              <a:spcBef>
                <a:spcPts val="300"/>
              </a:spcBef>
              <a:spcAft>
                <a:spcPts val="0"/>
              </a:spcAft>
              <a:buClr>
                <a:srgbClr val="1B2A3A"/>
              </a:buClr>
              <a:buSzPts val="1500"/>
              <a:buFont typeface="Calibri"/>
              <a:buChar char="•"/>
            </a:pPr>
            <a:r>
              <a:rPr b="1" lang="en-US" sz="1500">
                <a:solidFill>
                  <a:srgbClr val="1B2A3A"/>
                </a:solidFill>
                <a:latin typeface="Calibri"/>
                <a:ea typeface="Calibri"/>
                <a:cs typeface="Calibri"/>
                <a:sym typeface="Calibri"/>
              </a:rPr>
              <a:t>Critical Infrastructure Cybersecurity Proclamation No. 1426/2026</a:t>
            </a:r>
            <a:r>
              <a:rPr lang="en-US" sz="1500">
                <a:solidFill>
                  <a:srgbClr val="1B2A3A"/>
                </a:solidFill>
                <a:latin typeface="Calibri"/>
                <a:ea typeface="Calibri"/>
                <a:cs typeface="Calibri"/>
                <a:sym typeface="Calibri"/>
              </a:rPr>
              <a:t> - access control, risk assessment, secure configuration, auditability, resilience, backup/recovery, and incident management mandatory governance considerations</a:t>
            </a:r>
            <a:endParaRPr sz="1500">
              <a:solidFill>
                <a:srgbClr val="1B2A3A"/>
              </a:solidFill>
              <a:latin typeface="Calibri"/>
              <a:ea typeface="Calibri"/>
              <a:cs typeface="Calibri"/>
              <a:sym typeface="Calibri"/>
            </a:endParaRPr>
          </a:p>
        </p:txBody>
      </p:sp>
      <p:sp>
        <p:nvSpPr>
          <p:cNvPr id="104" name="Google Shape;104;g3f65589590e_0_173"/>
          <p:cNvSpPr/>
          <p:nvPr/>
        </p:nvSpPr>
        <p:spPr>
          <a:xfrm>
            <a:off x="6214946" y="1305583"/>
            <a:ext cx="5409900" cy="4406100"/>
          </a:xfrm>
          <a:prstGeom prst="roundRect">
            <a:avLst>
              <a:gd fmla="val 1613"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102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latin typeface="Calibri"/>
              <a:ea typeface="Calibri"/>
              <a:cs typeface="Calibri"/>
              <a:sym typeface="Calibri"/>
            </a:endParaRPr>
          </a:p>
        </p:txBody>
      </p:sp>
      <p:sp>
        <p:nvSpPr>
          <p:cNvPr id="105" name="Google Shape;105;g3f65589590e_0_173"/>
          <p:cNvSpPr/>
          <p:nvPr/>
        </p:nvSpPr>
        <p:spPr>
          <a:xfrm>
            <a:off x="6415888" y="1536483"/>
            <a:ext cx="5007600" cy="31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1250"/>
              <a:buFont typeface="Calibri"/>
              <a:buNone/>
            </a:pPr>
            <a:r>
              <a:rPr b="1" lang="en-US" sz="1900">
                <a:solidFill>
                  <a:srgbClr val="0B2545"/>
                </a:solidFill>
                <a:latin typeface="Calibri"/>
                <a:ea typeface="Calibri"/>
                <a:cs typeface="Calibri"/>
                <a:sym typeface="Calibri"/>
              </a:rPr>
              <a:t>Other Governance doc</a:t>
            </a:r>
            <a:endParaRPr i="0" sz="1900" u="none" cap="none" strike="noStrike">
              <a:solidFill>
                <a:schemeClr val="dk1"/>
              </a:solidFill>
              <a:latin typeface="Calibri"/>
              <a:ea typeface="Calibri"/>
              <a:cs typeface="Calibri"/>
              <a:sym typeface="Calibri"/>
            </a:endParaRPr>
          </a:p>
        </p:txBody>
      </p:sp>
      <p:sp>
        <p:nvSpPr>
          <p:cNvPr id="106" name="Google Shape;106;g3f65589590e_0_173"/>
          <p:cNvSpPr/>
          <p:nvPr/>
        </p:nvSpPr>
        <p:spPr>
          <a:xfrm>
            <a:off x="6415888" y="2102649"/>
            <a:ext cx="5007600" cy="2148900"/>
          </a:xfrm>
          <a:prstGeom prst="rect">
            <a:avLst/>
          </a:prstGeom>
          <a:noFill/>
          <a:ln>
            <a:noFill/>
          </a:ln>
        </p:spPr>
        <p:txBody>
          <a:bodyPr anchorCtr="0" anchor="t" bIns="0" lIns="0" spcFirstLastPara="1" rIns="0" wrap="square" tIns="0">
            <a:noAutofit/>
          </a:bodyPr>
          <a:lstStyle/>
          <a:p>
            <a:pPr indent="-323850" lvl="0" marL="457200" marR="0" rtl="0" algn="l">
              <a:lnSpc>
                <a:spcPct val="132040"/>
              </a:lnSpc>
              <a:spcBef>
                <a:spcPts val="300"/>
              </a:spcBef>
              <a:spcAft>
                <a:spcPts val="0"/>
              </a:spcAft>
              <a:buClr>
                <a:srgbClr val="1B2A3A"/>
              </a:buClr>
              <a:buSzPts val="1500"/>
              <a:buFont typeface="Calibri"/>
              <a:buChar char="•"/>
            </a:pPr>
            <a:r>
              <a:rPr lang="en-US" sz="1500">
                <a:solidFill>
                  <a:srgbClr val="1B2A3A"/>
                </a:solidFill>
                <a:latin typeface="Calibri"/>
                <a:ea typeface="Calibri"/>
                <a:cs typeface="Calibri"/>
                <a:sym typeface="Calibri"/>
              </a:rPr>
              <a:t>Digital Ethiopia 2030: Requires the EHR implementation to support national digital-transformation priorities, trusted digital services, shared digital infrastructure, inclusion, interoperability, and long-term national ownership.</a:t>
            </a:r>
            <a:endParaRPr sz="1500">
              <a:solidFill>
                <a:srgbClr val="1B2A3A"/>
              </a:solidFill>
              <a:latin typeface="Calibri"/>
              <a:ea typeface="Calibri"/>
              <a:cs typeface="Calibri"/>
              <a:sym typeface="Calibri"/>
            </a:endParaRPr>
          </a:p>
          <a:p>
            <a:pPr indent="-375920" lvl="0" marL="342900" marR="0" rtl="0" algn="l">
              <a:lnSpc>
                <a:spcPct val="132040"/>
              </a:lnSpc>
              <a:spcBef>
                <a:spcPts val="300"/>
              </a:spcBef>
              <a:spcAft>
                <a:spcPts val="0"/>
              </a:spcAft>
              <a:buClr>
                <a:srgbClr val="1B2A3A"/>
              </a:buClr>
              <a:buSzPts val="1500"/>
              <a:buFont typeface="Calibri"/>
              <a:buChar char="•"/>
            </a:pPr>
            <a:r>
              <a:rPr lang="en-US" sz="1500">
                <a:solidFill>
                  <a:srgbClr val="1B2A3A"/>
                </a:solidFill>
                <a:latin typeface="Calibri"/>
                <a:ea typeface="Calibri"/>
                <a:cs typeface="Calibri"/>
                <a:sym typeface="Calibri"/>
              </a:rPr>
              <a:t>Standards for Electronic Health Records in Ethiopia</a:t>
            </a:r>
            <a:endParaRPr sz="1500">
              <a:solidFill>
                <a:srgbClr val="1B2A3A"/>
              </a:solidFill>
              <a:latin typeface="Calibri"/>
              <a:ea typeface="Calibri"/>
              <a:cs typeface="Calibri"/>
              <a:sym typeface="Calibri"/>
            </a:endParaRPr>
          </a:p>
          <a:p>
            <a:pPr indent="-375920" lvl="0" marL="342900" marR="0" rtl="0" algn="l">
              <a:lnSpc>
                <a:spcPct val="132040"/>
              </a:lnSpc>
              <a:spcBef>
                <a:spcPts val="300"/>
              </a:spcBef>
              <a:spcAft>
                <a:spcPts val="0"/>
              </a:spcAft>
              <a:buClr>
                <a:srgbClr val="1B2A3A"/>
              </a:buClr>
              <a:buSzPts val="1500"/>
              <a:buFont typeface="Calibri"/>
              <a:buChar char="•"/>
            </a:pPr>
            <a:r>
              <a:rPr lang="en-US" sz="1500">
                <a:solidFill>
                  <a:srgbClr val="1B2A3A"/>
                </a:solidFill>
                <a:latin typeface="Calibri"/>
                <a:ea typeface="Calibri"/>
                <a:cs typeface="Calibri"/>
                <a:sym typeface="Calibri"/>
              </a:rPr>
              <a:t>EHR Governance Framework</a:t>
            </a:r>
            <a:endParaRPr sz="1500">
              <a:solidFill>
                <a:srgbClr val="1B2A3A"/>
              </a:solidFill>
              <a:latin typeface="Calibri"/>
              <a:ea typeface="Calibri"/>
              <a:cs typeface="Calibri"/>
              <a:sym typeface="Calibri"/>
            </a:endParaRPr>
          </a:p>
          <a:p>
            <a:pPr indent="0" lvl="0" marL="457200" marR="0" rtl="0" algn="l">
              <a:lnSpc>
                <a:spcPct val="132040"/>
              </a:lnSpc>
              <a:spcBef>
                <a:spcPts val="300"/>
              </a:spcBef>
              <a:spcAft>
                <a:spcPts val="0"/>
              </a:spcAft>
              <a:buNone/>
            </a:pPr>
            <a:r>
              <a:t/>
            </a:r>
            <a:endParaRPr sz="1500">
              <a:solidFill>
                <a:srgbClr val="1B2A3A"/>
              </a:solidFill>
              <a:latin typeface="Calibri"/>
              <a:ea typeface="Calibri"/>
              <a:cs typeface="Calibri"/>
              <a:sym typeface="Calibri"/>
            </a:endParaRPr>
          </a:p>
        </p:txBody>
      </p:sp>
      <p:sp>
        <p:nvSpPr>
          <p:cNvPr id="107" name="Google Shape;107;g3f65589590e_0_173"/>
          <p:cNvSpPr/>
          <p:nvPr/>
        </p:nvSpPr>
        <p:spPr>
          <a:xfrm>
            <a:off x="435425" y="5917550"/>
            <a:ext cx="11189100" cy="858000"/>
          </a:xfrm>
          <a:prstGeom prst="roundRect">
            <a:avLst>
              <a:gd fmla="val 0"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902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b="1" lang="en-US" sz="1500">
                <a:solidFill>
                  <a:srgbClr val="1B2A3A"/>
                </a:solidFill>
                <a:latin typeface="Calibri"/>
                <a:ea typeface="Calibri"/>
                <a:cs typeface="Calibri"/>
                <a:sym typeface="Calibri"/>
              </a:rPr>
              <a:t>Personal Data </a:t>
            </a:r>
            <a:r>
              <a:rPr lang="en-US" sz="1500">
                <a:solidFill>
                  <a:srgbClr val="1B2A3A"/>
                </a:solidFill>
                <a:latin typeface="Calibri"/>
                <a:ea typeface="Calibri"/>
                <a:cs typeface="Calibri"/>
                <a:sym typeface="Calibri"/>
              </a:rPr>
              <a:t>any information relating to an identified or identifiable natural person who can be identified , directly or indirectly , in particular by reference to an identifier such as a name, an identification number, location data , an online identifier or to one or more factors specific to the physical, physiological , genetic , mental , economic , cultural or social identity of that natural person; </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112" name="Shape 112"/>
        <p:cNvGrpSpPr/>
        <p:nvPr/>
      </p:nvGrpSpPr>
      <p:grpSpPr>
        <a:xfrm>
          <a:off x="0" y="0"/>
          <a:ext cx="0" cy="0"/>
          <a:chOff x="0" y="0"/>
          <a:chExt cx="0" cy="0"/>
        </a:xfrm>
      </p:grpSpPr>
      <p:sp>
        <p:nvSpPr>
          <p:cNvPr id="113" name="Google Shape;113;g3f65589590e_0_209"/>
          <p:cNvSpPr/>
          <p:nvPr/>
        </p:nvSpPr>
        <p:spPr>
          <a:xfrm>
            <a:off x="566928" y="5577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2800">
                <a:solidFill>
                  <a:srgbClr val="0B2545"/>
                </a:solidFill>
                <a:latin typeface="Cambria"/>
                <a:ea typeface="Cambria"/>
                <a:cs typeface="Cambria"/>
                <a:sym typeface="Cambria"/>
              </a:rPr>
              <a:t>Overall EHR </a:t>
            </a:r>
            <a:r>
              <a:rPr b="1" lang="en-US" sz="2800">
                <a:solidFill>
                  <a:srgbClr val="0B2545"/>
                </a:solidFill>
                <a:latin typeface="Cambria"/>
                <a:ea typeface="Cambria"/>
                <a:cs typeface="Cambria"/>
                <a:sym typeface="Cambria"/>
              </a:rPr>
              <a:t>Governance Structure</a:t>
            </a:r>
            <a:endParaRPr b="0" i="0" sz="2800" u="none" cap="none" strike="noStrike">
              <a:solidFill>
                <a:schemeClr val="dk1"/>
              </a:solidFill>
              <a:latin typeface="Calibri"/>
              <a:ea typeface="Calibri"/>
              <a:cs typeface="Calibri"/>
              <a:sym typeface="Calibri"/>
            </a:endParaRPr>
          </a:p>
        </p:txBody>
      </p:sp>
      <p:pic>
        <p:nvPicPr>
          <p:cNvPr id="114" name="Google Shape;114;g3f65589590e_0_209"/>
          <p:cNvPicPr preferRelativeResize="0"/>
          <p:nvPr/>
        </p:nvPicPr>
        <p:blipFill>
          <a:blip r:embed="rId3">
            <a:alphaModFix/>
          </a:blip>
          <a:stretch>
            <a:fillRect/>
          </a:stretch>
        </p:blipFill>
        <p:spPr>
          <a:xfrm>
            <a:off x="1409425" y="1391475"/>
            <a:ext cx="8206348" cy="5466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g3f67a361430_0_8"/>
          <p:cNvSpPr/>
          <p:nvPr/>
        </p:nvSpPr>
        <p:spPr>
          <a:xfrm>
            <a:off x="149578" y="140209"/>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1800">
                <a:solidFill>
                  <a:srgbClr val="0B2545"/>
                </a:solidFill>
                <a:latin typeface="Cambria"/>
                <a:ea typeface="Cambria"/>
                <a:cs typeface="Cambria"/>
                <a:sym typeface="Cambria"/>
              </a:rPr>
              <a:t>Implementation Governance Structure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125" name="Shape 125"/>
        <p:cNvGrpSpPr/>
        <p:nvPr/>
      </p:nvGrpSpPr>
      <p:grpSpPr>
        <a:xfrm>
          <a:off x="0" y="0"/>
          <a:ext cx="0" cy="0"/>
          <a:chOff x="0" y="0"/>
          <a:chExt cx="0" cy="0"/>
        </a:xfrm>
      </p:grpSpPr>
      <p:sp>
        <p:nvSpPr>
          <p:cNvPr id="126" name="Google Shape;126;p31"/>
          <p:cNvSpPr/>
          <p:nvPr/>
        </p:nvSpPr>
        <p:spPr>
          <a:xfrm>
            <a:off x="567078" y="785584"/>
            <a:ext cx="11057700" cy="5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B2545"/>
              </a:buClr>
              <a:buSzPts val="2800"/>
              <a:buFont typeface="Cambria"/>
              <a:buNone/>
            </a:pPr>
            <a:r>
              <a:rPr b="1" lang="en-US" sz="2800">
                <a:solidFill>
                  <a:srgbClr val="0B2545"/>
                </a:solidFill>
                <a:latin typeface="Calibri"/>
                <a:ea typeface="Calibri"/>
                <a:cs typeface="Calibri"/>
                <a:sym typeface="Calibri"/>
              </a:rPr>
              <a:t>Clinical content Governance</a:t>
            </a:r>
            <a:endParaRPr sz="2800">
              <a:solidFill>
                <a:schemeClr val="dk1"/>
              </a:solidFill>
              <a:latin typeface="Calibri"/>
              <a:ea typeface="Calibri"/>
              <a:cs typeface="Calibri"/>
              <a:sym typeface="Calibri"/>
            </a:endParaRPr>
          </a:p>
          <a:p>
            <a:pPr indent="0" lvl="0" marL="0" marR="0" rtl="0" algn="l">
              <a:spcBef>
                <a:spcPts val="0"/>
              </a:spcBef>
              <a:spcAft>
                <a:spcPts val="0"/>
              </a:spcAft>
              <a:buClr>
                <a:srgbClr val="0B2545"/>
              </a:buClr>
              <a:buSzPts val="2800"/>
              <a:buFont typeface="Cambria"/>
              <a:buNone/>
            </a:pPr>
            <a:r>
              <a:t/>
            </a:r>
            <a:endParaRPr b="1" sz="2800">
              <a:solidFill>
                <a:srgbClr val="0B2545"/>
              </a:solidFill>
              <a:latin typeface="Calibri"/>
              <a:ea typeface="Calibri"/>
              <a:cs typeface="Calibri"/>
              <a:sym typeface="Calibri"/>
            </a:endParaRPr>
          </a:p>
        </p:txBody>
      </p:sp>
      <p:sp>
        <p:nvSpPr>
          <p:cNvPr id="127" name="Google Shape;127;p31"/>
          <p:cNvSpPr/>
          <p:nvPr/>
        </p:nvSpPr>
        <p:spPr>
          <a:xfrm>
            <a:off x="1081275" y="1700775"/>
            <a:ext cx="4944000" cy="4038000"/>
          </a:xfrm>
          <a:prstGeom prst="roundRect">
            <a:avLst>
              <a:gd fmla="val 1497" name="adj"/>
            </a:avLst>
          </a:prstGeom>
          <a:solidFill>
            <a:srgbClr val="FFFFFF"/>
          </a:solidFill>
          <a:ln cap="flat" cmpd="sng" w="12600">
            <a:solidFill>
              <a:srgbClr val="DDE6EE"/>
            </a:solidFill>
            <a:prstDash val="solid"/>
            <a:round/>
            <a:headEnd len="sm" w="sm" type="none"/>
            <a:tailEnd len="sm" w="sm" type="none"/>
          </a:ln>
          <a:effectLst>
            <a:outerShdw blurRad="167920" rotWithShape="0" algn="bl" dir="5400000" dist="33584">
              <a:srgbClr val="0B2545">
                <a:alpha val="10196"/>
              </a:srgbClr>
            </a:outerShdw>
          </a:effectLst>
        </p:spPr>
        <p:txBody>
          <a:bodyPr anchorCtr="0" anchor="ctr" bIns="120875" lIns="120875" spcFirstLastPara="1" rIns="120875" wrap="square" tIns="12087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28" name="Google Shape;128;p31"/>
          <p:cNvSpPr/>
          <p:nvPr/>
        </p:nvSpPr>
        <p:spPr>
          <a:xfrm>
            <a:off x="1081275" y="1700775"/>
            <a:ext cx="4944000" cy="742800"/>
          </a:xfrm>
          <a:prstGeom prst="roundRect">
            <a:avLst>
              <a:gd fmla="val 5319" name="adj"/>
            </a:avLst>
          </a:prstGeom>
          <a:solidFill>
            <a:srgbClr val="0B2545"/>
          </a:solidFill>
          <a:ln cap="flat" cmpd="sng" w="16800">
            <a:solidFill>
              <a:srgbClr val="0B2545"/>
            </a:solidFill>
            <a:prstDash val="solid"/>
            <a:round/>
            <a:headEnd len="sm" w="sm" type="none"/>
            <a:tailEnd len="sm" w="sm" type="none"/>
          </a:ln>
        </p:spPr>
        <p:txBody>
          <a:bodyPr anchorCtr="0" anchor="ctr" bIns="120875" lIns="120875" spcFirstLastPara="1" rIns="120875" wrap="square" tIns="12087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29" name="Google Shape;129;p31"/>
          <p:cNvSpPr/>
          <p:nvPr/>
        </p:nvSpPr>
        <p:spPr>
          <a:xfrm>
            <a:off x="1347259" y="1845855"/>
            <a:ext cx="4180500" cy="38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19"/>
              <a:buFont typeface="Calibri"/>
              <a:buNone/>
            </a:pPr>
            <a:r>
              <a:rPr b="1" i="0" lang="en-US" sz="2019" u="none" cap="none" strike="noStrike">
                <a:solidFill>
                  <a:srgbClr val="FFFFFF"/>
                </a:solidFill>
                <a:latin typeface="Calibri"/>
                <a:ea typeface="Calibri"/>
                <a:cs typeface="Calibri"/>
                <a:sym typeface="Calibri"/>
              </a:rPr>
              <a:t>Nationally fixed</a:t>
            </a:r>
            <a:endParaRPr i="0" sz="2019" u="none" cap="none" strike="noStrike">
              <a:solidFill>
                <a:schemeClr val="dk1"/>
              </a:solidFill>
              <a:latin typeface="Calibri"/>
              <a:ea typeface="Calibri"/>
              <a:cs typeface="Calibri"/>
              <a:sym typeface="Calibri"/>
            </a:endParaRPr>
          </a:p>
        </p:txBody>
      </p:sp>
      <p:sp>
        <p:nvSpPr>
          <p:cNvPr id="130" name="Google Shape;130;p31"/>
          <p:cNvSpPr/>
          <p:nvPr/>
        </p:nvSpPr>
        <p:spPr>
          <a:xfrm>
            <a:off x="1423459" y="2725898"/>
            <a:ext cx="4180500" cy="2490600"/>
          </a:xfrm>
          <a:prstGeom prst="rect">
            <a:avLst/>
          </a:prstGeom>
          <a:noFill/>
          <a:ln>
            <a:noFill/>
          </a:ln>
        </p:spPr>
        <p:txBody>
          <a:bodyPr anchorCtr="0" anchor="t" bIns="0" lIns="0" spcFirstLastPara="1" rIns="0" wrap="square" tIns="0">
            <a:noAutofit/>
          </a:bodyPr>
          <a:lstStyle/>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Clinical Workflow</a:t>
            </a:r>
            <a:endParaRPr sz="1922">
              <a:solidFill>
                <a:srgbClr val="1B2A3A"/>
              </a:solidFill>
              <a:latin typeface="Calibri"/>
              <a:ea typeface="Calibri"/>
              <a:cs typeface="Calibri"/>
              <a:sym typeface="Calibri"/>
            </a:endParaRPr>
          </a:p>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Mandatory facility level forms</a:t>
            </a:r>
            <a:endParaRPr sz="1922">
              <a:solidFill>
                <a:srgbClr val="1B2A3A"/>
              </a:solidFill>
              <a:latin typeface="Calibri"/>
              <a:ea typeface="Calibri"/>
              <a:cs typeface="Calibri"/>
              <a:sym typeface="Calibri"/>
            </a:endParaRPr>
          </a:p>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Standard terminologies</a:t>
            </a:r>
            <a:endParaRPr sz="1922">
              <a:solidFill>
                <a:srgbClr val="1B2A3A"/>
              </a:solidFill>
              <a:latin typeface="Calibri"/>
              <a:ea typeface="Calibri"/>
              <a:cs typeface="Calibri"/>
              <a:sym typeface="Calibri"/>
            </a:endParaRPr>
          </a:p>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Role</a:t>
            </a:r>
            <a:r>
              <a:rPr i="0" lang="en-US" sz="1922" u="none" cap="none" strike="noStrike">
                <a:solidFill>
                  <a:srgbClr val="1B2A3A"/>
                </a:solidFill>
                <a:latin typeface="Calibri"/>
                <a:ea typeface="Calibri"/>
                <a:cs typeface="Calibri"/>
                <a:sym typeface="Calibri"/>
              </a:rPr>
              <a:t>-permission mappings</a:t>
            </a:r>
            <a:endParaRPr i="0" sz="1922" u="none" cap="none" strike="noStrike">
              <a:solidFill>
                <a:schemeClr val="dk1"/>
              </a:solidFill>
              <a:latin typeface="Calibri"/>
              <a:ea typeface="Calibri"/>
              <a:cs typeface="Calibri"/>
              <a:sym typeface="Calibri"/>
            </a:endParaRPr>
          </a:p>
        </p:txBody>
      </p:sp>
      <p:sp>
        <p:nvSpPr>
          <p:cNvPr id="131" name="Google Shape;131;p31"/>
          <p:cNvSpPr/>
          <p:nvPr/>
        </p:nvSpPr>
        <p:spPr>
          <a:xfrm>
            <a:off x="6639958" y="1700772"/>
            <a:ext cx="4712400" cy="4038000"/>
          </a:xfrm>
          <a:prstGeom prst="roundRect">
            <a:avLst>
              <a:gd fmla="val 1497" name="adj"/>
            </a:avLst>
          </a:prstGeom>
          <a:solidFill>
            <a:srgbClr val="FFFFFF"/>
          </a:solidFill>
          <a:ln cap="flat" cmpd="sng" w="12600">
            <a:solidFill>
              <a:srgbClr val="DDE6EE"/>
            </a:solidFill>
            <a:prstDash val="solid"/>
            <a:round/>
            <a:headEnd len="sm" w="sm" type="none"/>
            <a:tailEnd len="sm" w="sm" type="none"/>
          </a:ln>
          <a:effectLst>
            <a:outerShdw blurRad="167920" rotWithShape="0" algn="bl" dir="5400000" dist="33584">
              <a:srgbClr val="0B2545">
                <a:alpha val="10196"/>
              </a:srgbClr>
            </a:outerShdw>
          </a:effectLst>
        </p:spPr>
        <p:txBody>
          <a:bodyPr anchorCtr="0" anchor="ctr" bIns="120875" lIns="120875" spcFirstLastPara="1" rIns="120875" wrap="square" tIns="12087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32" name="Google Shape;132;p31"/>
          <p:cNvSpPr/>
          <p:nvPr/>
        </p:nvSpPr>
        <p:spPr>
          <a:xfrm>
            <a:off x="6639950" y="1700774"/>
            <a:ext cx="4712400" cy="742800"/>
          </a:xfrm>
          <a:prstGeom prst="roundRect">
            <a:avLst>
              <a:gd fmla="val 5319" name="adj"/>
            </a:avLst>
          </a:prstGeom>
          <a:solidFill>
            <a:srgbClr val="065A82"/>
          </a:solidFill>
          <a:ln cap="flat" cmpd="sng" w="16800">
            <a:solidFill>
              <a:srgbClr val="065A82"/>
            </a:solidFill>
            <a:prstDash val="solid"/>
            <a:round/>
            <a:headEnd len="sm" w="sm" type="none"/>
            <a:tailEnd len="sm" w="sm" type="none"/>
          </a:ln>
        </p:spPr>
        <p:txBody>
          <a:bodyPr anchorCtr="0" anchor="ctr" bIns="120875" lIns="120875" spcFirstLastPara="1" rIns="120875" wrap="square" tIns="12087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33" name="Google Shape;133;p31"/>
          <p:cNvSpPr/>
          <p:nvPr/>
        </p:nvSpPr>
        <p:spPr>
          <a:xfrm>
            <a:off x="6905943" y="1845855"/>
            <a:ext cx="4180500" cy="386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719"/>
              <a:buFont typeface="Calibri"/>
              <a:buNone/>
            </a:pPr>
            <a:r>
              <a:rPr b="1" lang="en-US" sz="2019">
                <a:solidFill>
                  <a:srgbClr val="FFFFFF"/>
                </a:solidFill>
                <a:latin typeface="Calibri"/>
                <a:ea typeface="Calibri"/>
                <a:cs typeface="Calibri"/>
                <a:sym typeface="Calibri"/>
              </a:rPr>
              <a:t>Facility Level Configuration</a:t>
            </a:r>
            <a:endParaRPr i="0" sz="2019" u="none" cap="none" strike="noStrike">
              <a:solidFill>
                <a:schemeClr val="dk1"/>
              </a:solidFill>
              <a:latin typeface="Calibri"/>
              <a:ea typeface="Calibri"/>
              <a:cs typeface="Calibri"/>
              <a:sym typeface="Calibri"/>
            </a:endParaRPr>
          </a:p>
        </p:txBody>
      </p:sp>
      <p:sp>
        <p:nvSpPr>
          <p:cNvPr id="134" name="Google Shape;134;p31"/>
          <p:cNvSpPr/>
          <p:nvPr/>
        </p:nvSpPr>
        <p:spPr>
          <a:xfrm>
            <a:off x="6982143" y="2725898"/>
            <a:ext cx="4180500" cy="2490600"/>
          </a:xfrm>
          <a:prstGeom prst="rect">
            <a:avLst/>
          </a:prstGeom>
          <a:noFill/>
          <a:ln>
            <a:noFill/>
          </a:ln>
        </p:spPr>
        <p:txBody>
          <a:bodyPr anchorCtr="0" anchor="t" bIns="0" lIns="0" spcFirstLastPara="1" rIns="0" wrap="square" tIns="0">
            <a:noAutofit/>
          </a:bodyPr>
          <a:lstStyle/>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Available services</a:t>
            </a:r>
            <a:endParaRPr sz="1922">
              <a:solidFill>
                <a:srgbClr val="1B2A3A"/>
              </a:solidFill>
              <a:latin typeface="Calibri"/>
              <a:ea typeface="Calibri"/>
              <a:cs typeface="Calibri"/>
              <a:sym typeface="Calibri"/>
            </a:endParaRPr>
          </a:p>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Price configuration</a:t>
            </a:r>
            <a:endParaRPr sz="1922">
              <a:solidFill>
                <a:srgbClr val="1B2A3A"/>
              </a:solidFill>
              <a:latin typeface="Calibri"/>
              <a:ea typeface="Calibri"/>
              <a:cs typeface="Calibri"/>
              <a:sym typeface="Calibri"/>
            </a:endParaRPr>
          </a:p>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User assignment</a:t>
            </a:r>
            <a:endParaRPr sz="1922">
              <a:solidFill>
                <a:srgbClr val="1B2A3A"/>
              </a:solidFill>
              <a:latin typeface="Calibri"/>
              <a:ea typeface="Calibri"/>
              <a:cs typeface="Calibri"/>
              <a:sym typeface="Calibri"/>
            </a:endParaRPr>
          </a:p>
          <a:p>
            <a:pPr indent="-350660" lvl="0" marL="457200" marR="0" rtl="0" algn="l">
              <a:lnSpc>
                <a:spcPct val="135000"/>
              </a:lnSpc>
              <a:spcBef>
                <a:spcPts val="0"/>
              </a:spcBef>
              <a:spcAft>
                <a:spcPts val="0"/>
              </a:spcAft>
              <a:buClr>
                <a:srgbClr val="1B2A3A"/>
              </a:buClr>
              <a:buSzPts val="1922"/>
              <a:buFont typeface="Calibri"/>
              <a:buChar char="●"/>
            </a:pPr>
            <a:r>
              <a:rPr lang="en-US" sz="1922">
                <a:solidFill>
                  <a:srgbClr val="1B2A3A"/>
                </a:solidFill>
                <a:latin typeface="Calibri"/>
                <a:ea typeface="Calibri"/>
                <a:cs typeface="Calibri"/>
                <a:sym typeface="Calibri"/>
              </a:rPr>
              <a:t>Survey and campaign related forms</a:t>
            </a:r>
            <a:endParaRPr sz="1922">
              <a:solidFill>
                <a:srgbClr val="1B2A3A"/>
              </a:solidFill>
              <a:latin typeface="Calibri"/>
              <a:ea typeface="Calibri"/>
              <a:cs typeface="Calibri"/>
              <a:sym typeface="Calibri"/>
            </a:endParaRPr>
          </a:p>
          <a:p>
            <a:pPr indent="0" lvl="0" marL="457200" marR="0" rtl="0" algn="l">
              <a:lnSpc>
                <a:spcPct val="135000"/>
              </a:lnSpc>
              <a:spcBef>
                <a:spcPts val="529"/>
              </a:spcBef>
              <a:spcAft>
                <a:spcPts val="0"/>
              </a:spcAft>
              <a:buNone/>
            </a:pPr>
            <a:r>
              <a:t/>
            </a:r>
            <a:endParaRPr i="0" sz="1922"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g3f65589590e_0_39"/>
          <p:cNvSpPr/>
          <p:nvPr/>
        </p:nvSpPr>
        <p:spPr>
          <a:xfrm>
            <a:off x="395478" y="2529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a:solidFill>
                  <a:srgbClr val="0B2545"/>
                </a:solidFill>
                <a:latin typeface="Cambria"/>
                <a:ea typeface="Cambria"/>
                <a:cs typeface="Cambria"/>
                <a:sym typeface="Cambria"/>
              </a:rPr>
              <a:t>Clinical Workflow</a:t>
            </a:r>
            <a:endParaRPr b="0" i="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145" name="Shape 145"/>
        <p:cNvGrpSpPr/>
        <p:nvPr/>
      </p:nvGrpSpPr>
      <p:grpSpPr>
        <a:xfrm>
          <a:off x="0" y="0"/>
          <a:ext cx="0" cy="0"/>
          <a:chOff x="0" y="0"/>
          <a:chExt cx="0" cy="0"/>
        </a:xfrm>
      </p:grpSpPr>
      <p:sp>
        <p:nvSpPr>
          <p:cNvPr id="146" name="Google Shape;146;p18"/>
          <p:cNvSpPr/>
          <p:nvPr/>
        </p:nvSpPr>
        <p:spPr>
          <a:xfrm>
            <a:off x="566928" y="5577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2800">
                <a:solidFill>
                  <a:srgbClr val="0B2545"/>
                </a:solidFill>
                <a:latin typeface="Calibri"/>
                <a:ea typeface="Calibri"/>
                <a:cs typeface="Calibri"/>
                <a:sym typeface="Calibri"/>
              </a:rPr>
              <a:t>Data roles</a:t>
            </a:r>
            <a:endParaRPr i="0" sz="2800" u="none" cap="none" strike="noStrike">
              <a:solidFill>
                <a:schemeClr val="dk1"/>
              </a:solidFill>
              <a:latin typeface="Calibri"/>
              <a:ea typeface="Calibri"/>
              <a:cs typeface="Calibri"/>
              <a:sym typeface="Calibri"/>
            </a:endParaRPr>
          </a:p>
        </p:txBody>
      </p:sp>
      <p:sp>
        <p:nvSpPr>
          <p:cNvPr id="147" name="Google Shape;147;p18"/>
          <p:cNvSpPr/>
          <p:nvPr/>
        </p:nvSpPr>
        <p:spPr>
          <a:xfrm>
            <a:off x="566925" y="1618963"/>
            <a:ext cx="3699900" cy="1476000"/>
          </a:xfrm>
          <a:prstGeom prst="roundRect">
            <a:avLst>
              <a:gd fmla="val 3788" name="adj"/>
            </a:avLst>
          </a:prstGeom>
          <a:solidFill>
            <a:srgbClr val="FFFFFF"/>
          </a:solidFill>
          <a:ln cap="flat" cmpd="sng" w="9850">
            <a:solidFill>
              <a:srgbClr val="DDE6EE"/>
            </a:solidFill>
            <a:prstDash val="solid"/>
            <a:round/>
            <a:headEnd len="sm" w="sm" type="none"/>
            <a:tailEnd len="sm" w="sm" type="none"/>
          </a:ln>
          <a:effectLst>
            <a:outerShdw blurRad="131387" rotWithShape="0" algn="bl" dir="5400000" dist="26277">
              <a:srgbClr val="0B2545">
                <a:alpha val="10200"/>
              </a:srgbClr>
            </a:outerShdw>
          </a:effectLst>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48" name="Google Shape;148;p18"/>
          <p:cNvSpPr/>
          <p:nvPr/>
        </p:nvSpPr>
        <p:spPr>
          <a:xfrm>
            <a:off x="775042" y="1926217"/>
            <a:ext cx="302700" cy="367800"/>
          </a:xfrm>
          <a:prstGeom prst="ellipse">
            <a:avLst/>
          </a:prstGeom>
          <a:solidFill>
            <a:srgbClr val="0B2545"/>
          </a:solidFill>
          <a:ln cap="flat" cmpd="sng" w="13150">
            <a:solidFill>
              <a:srgbClr val="0B2545"/>
            </a:solidFill>
            <a:prstDash val="solid"/>
            <a:round/>
            <a:headEnd len="sm" w="sm" type="none"/>
            <a:tailEnd len="sm" w="sm" type="none"/>
          </a:ln>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49" name="Google Shape;149;p18"/>
          <p:cNvSpPr/>
          <p:nvPr/>
        </p:nvSpPr>
        <p:spPr>
          <a:xfrm>
            <a:off x="1272917" y="1882450"/>
            <a:ext cx="302700" cy="36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i="0" lang="en-US" sz="1190" u="none" cap="none" strike="noStrike">
                <a:solidFill>
                  <a:srgbClr val="FFFFFF"/>
                </a:solidFill>
                <a:latin typeface="Calibri"/>
                <a:ea typeface="Calibri"/>
                <a:cs typeface="Calibri"/>
                <a:sym typeface="Calibri"/>
              </a:rPr>
              <a:t>1</a:t>
            </a:r>
            <a:endParaRPr i="0" sz="1190" u="none" cap="none" strike="noStrike">
              <a:solidFill>
                <a:schemeClr val="dk1"/>
              </a:solidFill>
              <a:latin typeface="Calibri"/>
              <a:ea typeface="Calibri"/>
              <a:cs typeface="Calibri"/>
              <a:sym typeface="Calibri"/>
            </a:endParaRPr>
          </a:p>
        </p:txBody>
      </p:sp>
      <p:sp>
        <p:nvSpPr>
          <p:cNvPr id="150" name="Google Shape;150;p18"/>
          <p:cNvSpPr/>
          <p:nvPr/>
        </p:nvSpPr>
        <p:spPr>
          <a:xfrm>
            <a:off x="1172355" y="1887408"/>
            <a:ext cx="2886000" cy="3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41"/>
              <a:buFont typeface="Calibri"/>
              <a:buNone/>
            </a:pPr>
            <a:r>
              <a:rPr b="1" i="0" lang="en-US" sz="1345" u="none" cap="none" strike="noStrike">
                <a:solidFill>
                  <a:srgbClr val="0B2545"/>
                </a:solidFill>
                <a:latin typeface="Calibri"/>
                <a:ea typeface="Calibri"/>
                <a:cs typeface="Calibri"/>
                <a:sym typeface="Calibri"/>
              </a:rPr>
              <a:t>Data subject </a:t>
            </a:r>
            <a:r>
              <a:rPr b="1" lang="en-US" sz="1345">
                <a:solidFill>
                  <a:srgbClr val="0B2545"/>
                </a:solidFill>
                <a:latin typeface="Calibri"/>
                <a:ea typeface="Calibri"/>
                <a:cs typeface="Calibri"/>
                <a:sym typeface="Calibri"/>
              </a:rPr>
              <a:t>-</a:t>
            </a:r>
            <a:r>
              <a:rPr b="1" i="0" lang="en-US" sz="1345" u="none" cap="none" strike="noStrike">
                <a:solidFill>
                  <a:srgbClr val="0B2545"/>
                </a:solidFill>
                <a:latin typeface="Calibri"/>
                <a:ea typeface="Calibri"/>
                <a:cs typeface="Calibri"/>
                <a:sym typeface="Calibri"/>
              </a:rPr>
              <a:t> patient</a:t>
            </a:r>
            <a:endParaRPr i="0" sz="1345" u="none" cap="none" strike="noStrike">
              <a:solidFill>
                <a:schemeClr val="dk1"/>
              </a:solidFill>
              <a:latin typeface="Calibri"/>
              <a:ea typeface="Calibri"/>
              <a:cs typeface="Calibri"/>
              <a:sym typeface="Calibri"/>
            </a:endParaRPr>
          </a:p>
        </p:txBody>
      </p:sp>
      <p:sp>
        <p:nvSpPr>
          <p:cNvPr id="151" name="Google Shape;151;p18"/>
          <p:cNvSpPr/>
          <p:nvPr/>
        </p:nvSpPr>
        <p:spPr>
          <a:xfrm>
            <a:off x="775042" y="2309006"/>
            <a:ext cx="3283500" cy="5145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5C6B7A"/>
              </a:buClr>
              <a:buSzPts val="1035"/>
              <a:buFont typeface="Calibri"/>
              <a:buNone/>
            </a:pPr>
            <a:r>
              <a:rPr lang="en-US" sz="1138">
                <a:solidFill>
                  <a:srgbClr val="5C6B7A"/>
                </a:solidFill>
                <a:latin typeface="Calibri"/>
                <a:ea typeface="Calibri"/>
                <a:cs typeface="Calibri"/>
                <a:sym typeface="Calibri"/>
              </a:rPr>
              <a:t>The individual to whom the personal data relates and who holds rights regarding its processing.</a:t>
            </a:r>
            <a:endParaRPr i="0" sz="1138" u="none" cap="none" strike="noStrike">
              <a:solidFill>
                <a:schemeClr val="dk1"/>
              </a:solidFill>
              <a:latin typeface="Calibri"/>
              <a:ea typeface="Calibri"/>
              <a:cs typeface="Calibri"/>
              <a:sym typeface="Calibri"/>
            </a:endParaRPr>
          </a:p>
        </p:txBody>
      </p:sp>
      <p:sp>
        <p:nvSpPr>
          <p:cNvPr id="152" name="Google Shape;152;p18"/>
          <p:cNvSpPr/>
          <p:nvPr/>
        </p:nvSpPr>
        <p:spPr>
          <a:xfrm>
            <a:off x="4436950" y="1618963"/>
            <a:ext cx="3699900" cy="1476000"/>
          </a:xfrm>
          <a:prstGeom prst="roundRect">
            <a:avLst>
              <a:gd fmla="val 3788" name="adj"/>
            </a:avLst>
          </a:prstGeom>
          <a:solidFill>
            <a:srgbClr val="FFFFFF"/>
          </a:solidFill>
          <a:ln cap="flat" cmpd="sng" w="9850">
            <a:solidFill>
              <a:srgbClr val="DDE6EE"/>
            </a:solidFill>
            <a:prstDash val="solid"/>
            <a:round/>
            <a:headEnd len="sm" w="sm" type="none"/>
            <a:tailEnd len="sm" w="sm" type="none"/>
          </a:ln>
          <a:effectLst>
            <a:outerShdw blurRad="131387" rotWithShape="0" algn="bl" dir="5400000" dist="26277">
              <a:srgbClr val="0B2545">
                <a:alpha val="10200"/>
              </a:srgbClr>
            </a:outerShdw>
          </a:effectLst>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53" name="Google Shape;153;p18"/>
          <p:cNvSpPr/>
          <p:nvPr/>
        </p:nvSpPr>
        <p:spPr>
          <a:xfrm>
            <a:off x="4645066" y="1887408"/>
            <a:ext cx="302700" cy="357900"/>
          </a:xfrm>
          <a:prstGeom prst="ellipse">
            <a:avLst/>
          </a:prstGeom>
          <a:solidFill>
            <a:srgbClr val="065A82"/>
          </a:solidFill>
          <a:ln cap="flat" cmpd="sng" w="13150">
            <a:solidFill>
              <a:srgbClr val="065A82"/>
            </a:solidFill>
            <a:prstDash val="solid"/>
            <a:round/>
            <a:headEnd len="sm" w="sm" type="none"/>
            <a:tailEnd len="sm" w="sm" type="none"/>
          </a:ln>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54" name="Google Shape;154;p18"/>
          <p:cNvSpPr/>
          <p:nvPr/>
        </p:nvSpPr>
        <p:spPr>
          <a:xfrm>
            <a:off x="4645066" y="1887408"/>
            <a:ext cx="302700" cy="357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i="0" lang="en-US" sz="1190" u="none" cap="none" strike="noStrike">
                <a:solidFill>
                  <a:srgbClr val="FFFFFF"/>
                </a:solidFill>
                <a:latin typeface="Calibri"/>
                <a:ea typeface="Calibri"/>
                <a:cs typeface="Calibri"/>
                <a:sym typeface="Calibri"/>
              </a:rPr>
              <a:t>2</a:t>
            </a:r>
            <a:endParaRPr i="0" sz="1190" u="none" cap="none" strike="noStrike">
              <a:solidFill>
                <a:schemeClr val="dk1"/>
              </a:solidFill>
              <a:latin typeface="Calibri"/>
              <a:ea typeface="Calibri"/>
              <a:cs typeface="Calibri"/>
              <a:sym typeface="Calibri"/>
            </a:endParaRPr>
          </a:p>
        </p:txBody>
      </p:sp>
      <p:sp>
        <p:nvSpPr>
          <p:cNvPr id="155" name="Google Shape;155;p18"/>
          <p:cNvSpPr/>
          <p:nvPr/>
        </p:nvSpPr>
        <p:spPr>
          <a:xfrm>
            <a:off x="5042380" y="1887408"/>
            <a:ext cx="2886000" cy="3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41"/>
              <a:buFont typeface="Calibri"/>
              <a:buNone/>
            </a:pPr>
            <a:r>
              <a:rPr b="1" i="0" lang="en-US" sz="1345" u="none" cap="none" strike="noStrike">
                <a:solidFill>
                  <a:srgbClr val="0B2545"/>
                </a:solidFill>
                <a:latin typeface="Calibri"/>
                <a:ea typeface="Calibri"/>
                <a:cs typeface="Calibri"/>
                <a:sym typeface="Calibri"/>
              </a:rPr>
              <a:t>Data controller</a:t>
            </a:r>
            <a:endParaRPr i="0" sz="1345" u="none" cap="none" strike="noStrike">
              <a:solidFill>
                <a:schemeClr val="dk1"/>
              </a:solidFill>
              <a:latin typeface="Calibri"/>
              <a:ea typeface="Calibri"/>
              <a:cs typeface="Calibri"/>
              <a:sym typeface="Calibri"/>
            </a:endParaRPr>
          </a:p>
        </p:txBody>
      </p:sp>
      <p:sp>
        <p:nvSpPr>
          <p:cNvPr id="156" name="Google Shape;156;p18"/>
          <p:cNvSpPr/>
          <p:nvPr/>
        </p:nvSpPr>
        <p:spPr>
          <a:xfrm>
            <a:off x="4645066" y="2357188"/>
            <a:ext cx="3283500" cy="5145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5C6B7A"/>
              </a:buClr>
              <a:buSzPts val="1035"/>
              <a:buFont typeface="Calibri"/>
              <a:buNone/>
            </a:pPr>
            <a:r>
              <a:rPr i="0" lang="en-US" sz="1138" u="none" cap="none" strike="noStrike">
                <a:solidFill>
                  <a:srgbClr val="5C6B7A"/>
                </a:solidFill>
                <a:latin typeface="Calibri"/>
                <a:ea typeface="Calibri"/>
                <a:cs typeface="Calibri"/>
                <a:sym typeface="Calibri"/>
              </a:rPr>
              <a:t>The institution determining purpose, scope, means and lawful basis for processing  the Ministry, RHBs, facilities and other authorised bodies.</a:t>
            </a:r>
            <a:endParaRPr i="0" sz="1138" u="none" cap="none" strike="noStrike">
              <a:solidFill>
                <a:schemeClr val="dk1"/>
              </a:solidFill>
              <a:latin typeface="Calibri"/>
              <a:ea typeface="Calibri"/>
              <a:cs typeface="Calibri"/>
              <a:sym typeface="Calibri"/>
            </a:endParaRPr>
          </a:p>
        </p:txBody>
      </p:sp>
      <p:sp>
        <p:nvSpPr>
          <p:cNvPr id="157" name="Google Shape;157;p18"/>
          <p:cNvSpPr/>
          <p:nvPr/>
        </p:nvSpPr>
        <p:spPr>
          <a:xfrm>
            <a:off x="8306975" y="1618963"/>
            <a:ext cx="3699900" cy="1476000"/>
          </a:xfrm>
          <a:prstGeom prst="roundRect">
            <a:avLst>
              <a:gd fmla="val 3788" name="adj"/>
            </a:avLst>
          </a:prstGeom>
          <a:solidFill>
            <a:srgbClr val="FFFFFF"/>
          </a:solidFill>
          <a:ln cap="flat" cmpd="sng" w="9850">
            <a:solidFill>
              <a:srgbClr val="DDE6EE"/>
            </a:solidFill>
            <a:prstDash val="solid"/>
            <a:round/>
            <a:headEnd len="sm" w="sm" type="none"/>
            <a:tailEnd len="sm" w="sm" type="none"/>
          </a:ln>
          <a:effectLst>
            <a:outerShdw blurRad="131387" rotWithShape="0" algn="bl" dir="5400000" dist="26277">
              <a:srgbClr val="0B2545">
                <a:alpha val="10200"/>
              </a:srgbClr>
            </a:outerShdw>
          </a:effectLst>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58" name="Google Shape;158;p18"/>
          <p:cNvSpPr/>
          <p:nvPr/>
        </p:nvSpPr>
        <p:spPr>
          <a:xfrm>
            <a:off x="8515092" y="1887408"/>
            <a:ext cx="302700" cy="357900"/>
          </a:xfrm>
          <a:prstGeom prst="ellipse">
            <a:avLst/>
          </a:prstGeom>
          <a:solidFill>
            <a:srgbClr val="1C7293"/>
          </a:solidFill>
          <a:ln cap="flat" cmpd="sng" w="13150">
            <a:solidFill>
              <a:srgbClr val="1C7293"/>
            </a:solidFill>
            <a:prstDash val="solid"/>
            <a:round/>
            <a:headEnd len="sm" w="sm" type="none"/>
            <a:tailEnd len="sm" w="sm" type="none"/>
          </a:ln>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59" name="Google Shape;159;p18"/>
          <p:cNvSpPr/>
          <p:nvPr/>
        </p:nvSpPr>
        <p:spPr>
          <a:xfrm>
            <a:off x="8515092" y="1887408"/>
            <a:ext cx="302700" cy="357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i="0" lang="en-US" sz="1190" u="none" cap="none" strike="noStrike">
                <a:solidFill>
                  <a:srgbClr val="FFFFFF"/>
                </a:solidFill>
                <a:latin typeface="Calibri"/>
                <a:ea typeface="Calibri"/>
                <a:cs typeface="Calibri"/>
                <a:sym typeface="Calibri"/>
              </a:rPr>
              <a:t>3</a:t>
            </a:r>
            <a:endParaRPr i="0" sz="1190" u="none" cap="none" strike="noStrike">
              <a:solidFill>
                <a:schemeClr val="dk1"/>
              </a:solidFill>
              <a:latin typeface="Calibri"/>
              <a:ea typeface="Calibri"/>
              <a:cs typeface="Calibri"/>
              <a:sym typeface="Calibri"/>
            </a:endParaRPr>
          </a:p>
        </p:txBody>
      </p:sp>
      <p:sp>
        <p:nvSpPr>
          <p:cNvPr id="160" name="Google Shape;160;p18"/>
          <p:cNvSpPr/>
          <p:nvPr/>
        </p:nvSpPr>
        <p:spPr>
          <a:xfrm>
            <a:off x="8912406" y="1887408"/>
            <a:ext cx="2886000" cy="3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41"/>
              <a:buFont typeface="Calibri"/>
              <a:buNone/>
            </a:pPr>
            <a:r>
              <a:rPr b="1" i="0" lang="en-US" sz="1345" u="none" cap="none" strike="noStrike">
                <a:solidFill>
                  <a:srgbClr val="0B2545"/>
                </a:solidFill>
                <a:latin typeface="Calibri"/>
                <a:ea typeface="Calibri"/>
                <a:cs typeface="Calibri"/>
                <a:sym typeface="Calibri"/>
              </a:rPr>
              <a:t>Data processor</a:t>
            </a:r>
            <a:endParaRPr i="0" sz="1345" u="none" cap="none" strike="noStrike">
              <a:solidFill>
                <a:schemeClr val="dk1"/>
              </a:solidFill>
              <a:latin typeface="Calibri"/>
              <a:ea typeface="Calibri"/>
              <a:cs typeface="Calibri"/>
              <a:sym typeface="Calibri"/>
            </a:endParaRPr>
          </a:p>
        </p:txBody>
      </p:sp>
      <p:sp>
        <p:nvSpPr>
          <p:cNvPr id="161" name="Google Shape;161;p18"/>
          <p:cNvSpPr/>
          <p:nvPr/>
        </p:nvSpPr>
        <p:spPr>
          <a:xfrm>
            <a:off x="8515092" y="2357188"/>
            <a:ext cx="3283500" cy="5145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5C6B7A"/>
              </a:buClr>
              <a:buSzPts val="1035"/>
              <a:buFont typeface="Calibri"/>
              <a:buNone/>
            </a:pPr>
            <a:r>
              <a:rPr i="0" lang="en-US" sz="1138" u="none" cap="none" strike="noStrike">
                <a:solidFill>
                  <a:srgbClr val="5C6B7A"/>
                </a:solidFill>
                <a:latin typeface="Calibri"/>
                <a:ea typeface="Calibri"/>
                <a:cs typeface="Calibri"/>
                <a:sym typeface="Calibri"/>
              </a:rPr>
              <a:t>Processes data only on behalf of an authorised controller, under a documented agreement </a:t>
            </a:r>
            <a:endParaRPr i="0" sz="1138" u="none" cap="none" strike="noStrike">
              <a:solidFill>
                <a:schemeClr val="dk1"/>
              </a:solidFill>
              <a:latin typeface="Calibri"/>
              <a:ea typeface="Calibri"/>
              <a:cs typeface="Calibri"/>
              <a:sym typeface="Calibri"/>
            </a:endParaRPr>
          </a:p>
        </p:txBody>
      </p:sp>
      <p:sp>
        <p:nvSpPr>
          <p:cNvPr id="162" name="Google Shape;162;p18"/>
          <p:cNvSpPr/>
          <p:nvPr/>
        </p:nvSpPr>
        <p:spPr>
          <a:xfrm>
            <a:off x="566925" y="3390890"/>
            <a:ext cx="3699900" cy="1476000"/>
          </a:xfrm>
          <a:prstGeom prst="roundRect">
            <a:avLst>
              <a:gd fmla="val 3788" name="adj"/>
            </a:avLst>
          </a:prstGeom>
          <a:solidFill>
            <a:srgbClr val="FFFFFF"/>
          </a:solidFill>
          <a:ln cap="flat" cmpd="sng" w="9850">
            <a:solidFill>
              <a:srgbClr val="DDE6EE"/>
            </a:solidFill>
            <a:prstDash val="solid"/>
            <a:round/>
            <a:headEnd len="sm" w="sm" type="none"/>
            <a:tailEnd len="sm" w="sm" type="none"/>
          </a:ln>
          <a:effectLst>
            <a:outerShdw blurRad="131387" rotWithShape="0" algn="bl" dir="5400000" dist="26277">
              <a:srgbClr val="0B2545">
                <a:alpha val="10200"/>
              </a:srgbClr>
            </a:outerShdw>
          </a:effectLst>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63" name="Google Shape;163;p18"/>
          <p:cNvSpPr/>
          <p:nvPr/>
        </p:nvSpPr>
        <p:spPr>
          <a:xfrm>
            <a:off x="775042" y="3987964"/>
            <a:ext cx="302700" cy="367800"/>
          </a:xfrm>
          <a:prstGeom prst="ellipse">
            <a:avLst/>
          </a:prstGeom>
          <a:solidFill>
            <a:srgbClr val="1F5F7A"/>
          </a:solidFill>
          <a:ln cap="flat" cmpd="sng" w="13150">
            <a:solidFill>
              <a:srgbClr val="1F5F7A"/>
            </a:solidFill>
            <a:prstDash val="solid"/>
            <a:round/>
            <a:headEnd len="sm" w="sm" type="none"/>
            <a:tailEnd len="sm" w="sm" type="none"/>
          </a:ln>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64" name="Google Shape;164;p18"/>
          <p:cNvSpPr/>
          <p:nvPr/>
        </p:nvSpPr>
        <p:spPr>
          <a:xfrm>
            <a:off x="775042" y="3987964"/>
            <a:ext cx="302700" cy="367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i="0" lang="en-US" sz="1190" u="none" cap="none" strike="noStrike">
                <a:solidFill>
                  <a:srgbClr val="FFFFFF"/>
                </a:solidFill>
                <a:latin typeface="Calibri"/>
                <a:ea typeface="Calibri"/>
                <a:cs typeface="Calibri"/>
                <a:sym typeface="Calibri"/>
              </a:rPr>
              <a:t>4</a:t>
            </a:r>
            <a:endParaRPr i="0" sz="1190" u="none" cap="none" strike="noStrike">
              <a:solidFill>
                <a:schemeClr val="dk1"/>
              </a:solidFill>
              <a:latin typeface="Calibri"/>
              <a:ea typeface="Calibri"/>
              <a:cs typeface="Calibri"/>
              <a:sym typeface="Calibri"/>
            </a:endParaRPr>
          </a:p>
        </p:txBody>
      </p:sp>
      <p:sp>
        <p:nvSpPr>
          <p:cNvPr id="165" name="Google Shape;165;p18"/>
          <p:cNvSpPr/>
          <p:nvPr/>
        </p:nvSpPr>
        <p:spPr>
          <a:xfrm>
            <a:off x="1172355" y="3659336"/>
            <a:ext cx="2886000" cy="3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41"/>
              <a:buFont typeface="Calibri"/>
              <a:buNone/>
            </a:pPr>
            <a:r>
              <a:rPr b="1" i="0" lang="en-US" sz="1345" u="none" cap="none" strike="noStrike">
                <a:solidFill>
                  <a:srgbClr val="0B2545"/>
                </a:solidFill>
                <a:latin typeface="Calibri"/>
                <a:ea typeface="Calibri"/>
                <a:cs typeface="Calibri"/>
                <a:sym typeface="Calibri"/>
              </a:rPr>
              <a:t>Data custodian</a:t>
            </a:r>
            <a:endParaRPr i="0" sz="1345" u="none" cap="none" strike="noStrike">
              <a:solidFill>
                <a:schemeClr val="dk1"/>
              </a:solidFill>
              <a:latin typeface="Calibri"/>
              <a:ea typeface="Calibri"/>
              <a:cs typeface="Calibri"/>
              <a:sym typeface="Calibri"/>
            </a:endParaRPr>
          </a:p>
        </p:txBody>
      </p:sp>
      <p:sp>
        <p:nvSpPr>
          <p:cNvPr id="166" name="Google Shape;166;p18"/>
          <p:cNvSpPr/>
          <p:nvPr/>
        </p:nvSpPr>
        <p:spPr>
          <a:xfrm>
            <a:off x="775042" y="4129116"/>
            <a:ext cx="3283500" cy="5145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5C6B7A"/>
              </a:buClr>
              <a:buSzPts val="1035"/>
              <a:buFont typeface="Calibri"/>
              <a:buNone/>
            </a:pPr>
            <a:r>
              <a:rPr i="0" lang="en-US" sz="1138" u="none" cap="none" strike="noStrike">
                <a:solidFill>
                  <a:srgbClr val="5C6B7A"/>
                </a:solidFill>
                <a:latin typeface="Calibri"/>
                <a:ea typeface="Calibri"/>
                <a:cs typeface="Calibri"/>
                <a:sym typeface="Calibri"/>
              </a:rPr>
              <a:t>Technical custody: secure storage, protection, backup, recovery, access enforcement, availability and operational safeguarding.</a:t>
            </a:r>
            <a:endParaRPr i="0" sz="1138" u="none" cap="none" strike="noStrike">
              <a:solidFill>
                <a:schemeClr val="dk1"/>
              </a:solidFill>
              <a:latin typeface="Calibri"/>
              <a:ea typeface="Calibri"/>
              <a:cs typeface="Calibri"/>
              <a:sym typeface="Calibri"/>
            </a:endParaRPr>
          </a:p>
        </p:txBody>
      </p:sp>
      <p:sp>
        <p:nvSpPr>
          <p:cNvPr id="167" name="Google Shape;167;p18"/>
          <p:cNvSpPr/>
          <p:nvPr/>
        </p:nvSpPr>
        <p:spPr>
          <a:xfrm>
            <a:off x="4436950" y="3390890"/>
            <a:ext cx="3699900" cy="1476000"/>
          </a:xfrm>
          <a:prstGeom prst="roundRect">
            <a:avLst>
              <a:gd fmla="val 3788" name="adj"/>
            </a:avLst>
          </a:prstGeom>
          <a:solidFill>
            <a:srgbClr val="FFFFFF"/>
          </a:solidFill>
          <a:ln cap="flat" cmpd="sng" w="9850">
            <a:solidFill>
              <a:srgbClr val="DDE6EE"/>
            </a:solidFill>
            <a:prstDash val="solid"/>
            <a:round/>
            <a:headEnd len="sm" w="sm" type="none"/>
            <a:tailEnd len="sm" w="sm" type="none"/>
          </a:ln>
          <a:effectLst>
            <a:outerShdw blurRad="131387" rotWithShape="0" algn="bl" dir="5400000" dist="26277">
              <a:srgbClr val="0B2545">
                <a:alpha val="10200"/>
              </a:srgbClr>
            </a:outerShdw>
          </a:effectLst>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68" name="Google Shape;168;p18"/>
          <p:cNvSpPr/>
          <p:nvPr/>
        </p:nvSpPr>
        <p:spPr>
          <a:xfrm>
            <a:off x="4645066" y="3659336"/>
            <a:ext cx="302700" cy="357900"/>
          </a:xfrm>
          <a:prstGeom prst="ellipse">
            <a:avLst/>
          </a:prstGeom>
          <a:solidFill>
            <a:srgbClr val="2E7A8C"/>
          </a:solidFill>
          <a:ln cap="flat" cmpd="sng" w="13150">
            <a:solidFill>
              <a:srgbClr val="2E7A8C"/>
            </a:solidFill>
            <a:prstDash val="solid"/>
            <a:round/>
            <a:headEnd len="sm" w="sm" type="none"/>
            <a:tailEnd len="sm" w="sm" type="none"/>
          </a:ln>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69" name="Google Shape;169;p18"/>
          <p:cNvSpPr/>
          <p:nvPr/>
        </p:nvSpPr>
        <p:spPr>
          <a:xfrm>
            <a:off x="4645066" y="3659336"/>
            <a:ext cx="302700" cy="357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i="0" lang="en-US" sz="1190" u="none" cap="none" strike="noStrike">
                <a:solidFill>
                  <a:srgbClr val="FFFFFF"/>
                </a:solidFill>
                <a:latin typeface="Calibri"/>
                <a:ea typeface="Calibri"/>
                <a:cs typeface="Calibri"/>
                <a:sym typeface="Calibri"/>
              </a:rPr>
              <a:t>5</a:t>
            </a:r>
            <a:endParaRPr i="0" sz="1190" u="none" cap="none" strike="noStrike">
              <a:solidFill>
                <a:schemeClr val="dk1"/>
              </a:solidFill>
              <a:latin typeface="Calibri"/>
              <a:ea typeface="Calibri"/>
              <a:cs typeface="Calibri"/>
              <a:sym typeface="Calibri"/>
            </a:endParaRPr>
          </a:p>
        </p:txBody>
      </p:sp>
      <p:sp>
        <p:nvSpPr>
          <p:cNvPr id="170" name="Google Shape;170;p18"/>
          <p:cNvSpPr/>
          <p:nvPr/>
        </p:nvSpPr>
        <p:spPr>
          <a:xfrm>
            <a:off x="5042380" y="3659336"/>
            <a:ext cx="2886000" cy="3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41"/>
              <a:buFont typeface="Calibri"/>
              <a:buNone/>
            </a:pPr>
            <a:r>
              <a:rPr b="1" i="0" lang="en-US" sz="1345" u="none" cap="none" strike="noStrike">
                <a:solidFill>
                  <a:srgbClr val="0B2545"/>
                </a:solidFill>
                <a:latin typeface="Calibri"/>
                <a:ea typeface="Calibri"/>
                <a:cs typeface="Calibri"/>
                <a:sym typeface="Calibri"/>
              </a:rPr>
              <a:t>Data steward</a:t>
            </a:r>
            <a:endParaRPr i="0" sz="1345" u="none" cap="none" strike="noStrike">
              <a:solidFill>
                <a:schemeClr val="dk1"/>
              </a:solidFill>
              <a:latin typeface="Calibri"/>
              <a:ea typeface="Calibri"/>
              <a:cs typeface="Calibri"/>
              <a:sym typeface="Calibri"/>
            </a:endParaRPr>
          </a:p>
        </p:txBody>
      </p:sp>
      <p:sp>
        <p:nvSpPr>
          <p:cNvPr id="171" name="Google Shape;171;p18"/>
          <p:cNvSpPr/>
          <p:nvPr/>
        </p:nvSpPr>
        <p:spPr>
          <a:xfrm>
            <a:off x="4645066" y="4129116"/>
            <a:ext cx="3283500" cy="5145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5C6B7A"/>
              </a:buClr>
              <a:buSzPts val="1035"/>
              <a:buFont typeface="Calibri"/>
              <a:buNone/>
            </a:pPr>
            <a:r>
              <a:rPr lang="en-US" sz="1138">
                <a:solidFill>
                  <a:srgbClr val="5C6B7A"/>
                </a:solidFill>
                <a:latin typeface="Calibri"/>
                <a:ea typeface="Calibri"/>
                <a:cs typeface="Calibri"/>
                <a:sym typeface="Calibri"/>
              </a:rPr>
              <a:t>An authorized person who accesses or uses data only for an approved role, purpose and level of access. </a:t>
            </a:r>
            <a:endParaRPr i="0" sz="1138" u="none" cap="none" strike="noStrike">
              <a:solidFill>
                <a:schemeClr val="dk1"/>
              </a:solidFill>
              <a:latin typeface="Calibri"/>
              <a:ea typeface="Calibri"/>
              <a:cs typeface="Calibri"/>
              <a:sym typeface="Calibri"/>
            </a:endParaRPr>
          </a:p>
        </p:txBody>
      </p:sp>
      <p:sp>
        <p:nvSpPr>
          <p:cNvPr id="172" name="Google Shape;172;p18"/>
          <p:cNvSpPr/>
          <p:nvPr/>
        </p:nvSpPr>
        <p:spPr>
          <a:xfrm>
            <a:off x="8306975" y="3390890"/>
            <a:ext cx="3699900" cy="1476000"/>
          </a:xfrm>
          <a:prstGeom prst="roundRect">
            <a:avLst>
              <a:gd fmla="val 3788" name="adj"/>
            </a:avLst>
          </a:prstGeom>
          <a:solidFill>
            <a:srgbClr val="FFFFFF"/>
          </a:solidFill>
          <a:ln cap="flat" cmpd="sng" w="9850">
            <a:solidFill>
              <a:srgbClr val="DDE6EE"/>
            </a:solidFill>
            <a:prstDash val="solid"/>
            <a:round/>
            <a:headEnd len="sm" w="sm" type="none"/>
            <a:tailEnd len="sm" w="sm" type="none"/>
          </a:ln>
          <a:effectLst>
            <a:outerShdw blurRad="131387" rotWithShape="0" algn="bl" dir="5400000" dist="26277">
              <a:srgbClr val="0B2545">
                <a:alpha val="10200"/>
              </a:srgbClr>
            </a:outerShdw>
          </a:effectLst>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73" name="Google Shape;173;p18"/>
          <p:cNvSpPr/>
          <p:nvPr/>
        </p:nvSpPr>
        <p:spPr>
          <a:xfrm>
            <a:off x="8515092" y="3659336"/>
            <a:ext cx="302700" cy="357900"/>
          </a:xfrm>
          <a:prstGeom prst="ellipse">
            <a:avLst/>
          </a:prstGeom>
          <a:solidFill>
            <a:srgbClr val="3A7D8F"/>
          </a:solidFill>
          <a:ln cap="flat" cmpd="sng" w="13150">
            <a:solidFill>
              <a:srgbClr val="3A7D8F"/>
            </a:solidFill>
            <a:prstDash val="solid"/>
            <a:round/>
            <a:headEnd len="sm" w="sm" type="none"/>
            <a:tailEnd len="sm" w="sm" type="none"/>
          </a:ln>
        </p:spPr>
        <p:txBody>
          <a:bodyPr anchorCtr="0" anchor="ctr" bIns="94575" lIns="94575" spcFirstLastPara="1" rIns="94575" wrap="square" tIns="94575">
            <a:noAutofit/>
          </a:bodyPr>
          <a:lstStyle/>
          <a:p>
            <a:pPr indent="0" lvl="0" marL="0" rtl="0" algn="l">
              <a:spcBef>
                <a:spcPts val="0"/>
              </a:spcBef>
              <a:spcAft>
                <a:spcPts val="0"/>
              </a:spcAft>
              <a:buNone/>
            </a:pPr>
            <a:r>
              <a:t/>
            </a:r>
            <a:endParaRPr sz="1552">
              <a:latin typeface="Calibri"/>
              <a:ea typeface="Calibri"/>
              <a:cs typeface="Calibri"/>
              <a:sym typeface="Calibri"/>
            </a:endParaRPr>
          </a:p>
        </p:txBody>
      </p:sp>
      <p:sp>
        <p:nvSpPr>
          <p:cNvPr id="174" name="Google Shape;174;p18"/>
          <p:cNvSpPr/>
          <p:nvPr/>
        </p:nvSpPr>
        <p:spPr>
          <a:xfrm>
            <a:off x="8515092" y="3659336"/>
            <a:ext cx="302700" cy="357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i="0" lang="en-US" sz="1190" u="none" cap="none" strike="noStrike">
                <a:solidFill>
                  <a:srgbClr val="FFFFFF"/>
                </a:solidFill>
                <a:latin typeface="Calibri"/>
                <a:ea typeface="Calibri"/>
                <a:cs typeface="Calibri"/>
                <a:sym typeface="Calibri"/>
              </a:rPr>
              <a:t>6</a:t>
            </a:r>
            <a:endParaRPr i="0" sz="1190" u="none" cap="none" strike="noStrike">
              <a:solidFill>
                <a:schemeClr val="dk1"/>
              </a:solidFill>
              <a:latin typeface="Calibri"/>
              <a:ea typeface="Calibri"/>
              <a:cs typeface="Calibri"/>
              <a:sym typeface="Calibri"/>
            </a:endParaRPr>
          </a:p>
        </p:txBody>
      </p:sp>
      <p:sp>
        <p:nvSpPr>
          <p:cNvPr id="175" name="Google Shape;175;p18"/>
          <p:cNvSpPr/>
          <p:nvPr/>
        </p:nvSpPr>
        <p:spPr>
          <a:xfrm>
            <a:off x="8912406" y="3659336"/>
            <a:ext cx="2886000" cy="35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545"/>
              </a:buClr>
              <a:buSzPts val="1241"/>
              <a:buFont typeface="Calibri"/>
              <a:buNone/>
            </a:pPr>
            <a:r>
              <a:rPr b="1" i="0" lang="en-US" sz="1345" u="none" cap="none" strike="noStrike">
                <a:solidFill>
                  <a:srgbClr val="0B2545"/>
                </a:solidFill>
                <a:latin typeface="Calibri"/>
                <a:ea typeface="Calibri"/>
                <a:cs typeface="Calibri"/>
                <a:sym typeface="Calibri"/>
              </a:rPr>
              <a:t>Data user</a:t>
            </a:r>
            <a:endParaRPr i="0" sz="1345" u="none" cap="none" strike="noStrike">
              <a:solidFill>
                <a:schemeClr val="dk1"/>
              </a:solidFill>
              <a:latin typeface="Calibri"/>
              <a:ea typeface="Calibri"/>
              <a:cs typeface="Calibri"/>
              <a:sym typeface="Calibri"/>
            </a:endParaRPr>
          </a:p>
        </p:txBody>
      </p:sp>
      <p:sp>
        <p:nvSpPr>
          <p:cNvPr id="176" name="Google Shape;176;p18"/>
          <p:cNvSpPr/>
          <p:nvPr/>
        </p:nvSpPr>
        <p:spPr>
          <a:xfrm>
            <a:off x="8515092" y="4129116"/>
            <a:ext cx="3283500" cy="5145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5C6B7A"/>
              </a:buClr>
              <a:buSzPts val="1035"/>
              <a:buFont typeface="Calibri"/>
              <a:buNone/>
            </a:pPr>
            <a:r>
              <a:rPr i="0" lang="en-US" sz="1138" u="none" cap="none" strike="noStrike">
                <a:solidFill>
                  <a:srgbClr val="5C6B7A"/>
                </a:solidFill>
                <a:latin typeface="Calibri"/>
                <a:ea typeface="Calibri"/>
                <a:cs typeface="Calibri"/>
                <a:sym typeface="Calibri"/>
              </a:rPr>
              <a:t>Uses data strictly within role, facility, service area and authorised purpose </a:t>
            </a:r>
            <a:r>
              <a:rPr lang="en-US" sz="1138">
                <a:solidFill>
                  <a:srgbClr val="5C6B7A"/>
                </a:solidFill>
                <a:latin typeface="Calibri"/>
                <a:ea typeface="Calibri"/>
                <a:cs typeface="Calibri"/>
                <a:sym typeface="Calibri"/>
              </a:rPr>
              <a:t>- </a:t>
            </a:r>
            <a:r>
              <a:rPr i="0" lang="en-US" sz="1138" u="none" cap="none" strike="noStrike">
                <a:solidFill>
                  <a:srgbClr val="5C6B7A"/>
                </a:solidFill>
                <a:latin typeface="Calibri"/>
                <a:ea typeface="Calibri"/>
                <a:cs typeface="Calibri"/>
                <a:sym typeface="Calibri"/>
              </a:rPr>
              <a:t> the boundary that break-glass exists to handle lawfully.</a:t>
            </a:r>
            <a:endParaRPr i="0" sz="1138" u="none" cap="none" strike="noStrike">
              <a:solidFill>
                <a:schemeClr val="dk1"/>
              </a:solidFill>
              <a:latin typeface="Calibri"/>
              <a:ea typeface="Calibri"/>
              <a:cs typeface="Calibri"/>
              <a:sym typeface="Calibri"/>
            </a:endParaRPr>
          </a:p>
        </p:txBody>
      </p:sp>
      <p:sp>
        <p:nvSpPr>
          <p:cNvPr id="177" name="Google Shape;177;p18"/>
          <p:cNvSpPr/>
          <p:nvPr/>
        </p:nvSpPr>
        <p:spPr>
          <a:xfrm>
            <a:off x="567153" y="5557268"/>
            <a:ext cx="11057700" cy="567000"/>
          </a:xfrm>
          <a:prstGeom prst="roundRect">
            <a:avLst>
              <a:gd fmla="val 8065" name="adj"/>
            </a:avLst>
          </a:prstGeom>
          <a:solidFill>
            <a:srgbClr val="E8F2F6"/>
          </a:solidFill>
          <a:ln cap="flat" cmpd="sng" w="12700">
            <a:solidFill>
              <a:srgbClr val="E8F2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78" name="Google Shape;178;p18"/>
          <p:cNvSpPr/>
          <p:nvPr/>
        </p:nvSpPr>
        <p:spPr>
          <a:xfrm>
            <a:off x="691525" y="5612125"/>
            <a:ext cx="10713900" cy="457200"/>
          </a:xfrm>
          <a:prstGeom prst="rect">
            <a:avLst/>
          </a:prstGeom>
          <a:noFill/>
          <a:ln>
            <a:noFill/>
          </a:ln>
        </p:spPr>
        <p:txBody>
          <a:bodyPr anchorCtr="0" anchor="ctr" bIns="0" lIns="0" spcFirstLastPara="1" rIns="0" wrap="square" tIns="0">
            <a:noAutofit/>
          </a:bodyPr>
          <a:lstStyle/>
          <a:p>
            <a:pPr indent="-336550" lvl="0" marL="457200" marR="0" rtl="0" algn="l">
              <a:lnSpc>
                <a:spcPct val="131818"/>
              </a:lnSpc>
              <a:spcBef>
                <a:spcPts val="0"/>
              </a:spcBef>
              <a:spcAft>
                <a:spcPts val="0"/>
              </a:spcAft>
              <a:buClr>
                <a:schemeClr val="dk1"/>
              </a:buClr>
              <a:buSzPts val="1700"/>
              <a:buFont typeface="Calibri"/>
              <a:buChar char="❖"/>
            </a:pPr>
            <a:r>
              <a:rPr b="1" lang="en-US" sz="1700">
                <a:solidFill>
                  <a:schemeClr val="dk1"/>
                </a:solidFill>
                <a:latin typeface="Calibri"/>
                <a:ea typeface="Calibri"/>
                <a:cs typeface="Calibri"/>
                <a:sym typeface="Calibri"/>
              </a:rPr>
              <a:t>One Patient, One Record</a:t>
            </a:r>
            <a:endParaRPr i="0" sz="1700" u="none" cap="none" strike="noStrike">
              <a:solidFill>
                <a:schemeClr val="dk1"/>
              </a:solidFill>
              <a:latin typeface="Calibri"/>
              <a:ea typeface="Calibri"/>
              <a:cs typeface="Calibri"/>
              <a:sym typeface="Calibri"/>
            </a:endParaRPr>
          </a:p>
        </p:txBody>
      </p:sp>
      <p:sp>
        <p:nvSpPr>
          <p:cNvPr id="179" name="Google Shape;179;p18"/>
          <p:cNvSpPr/>
          <p:nvPr/>
        </p:nvSpPr>
        <p:spPr>
          <a:xfrm>
            <a:off x="775041" y="1931183"/>
            <a:ext cx="302700" cy="357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86"/>
              <a:buFont typeface="Calibri"/>
              <a:buNone/>
            </a:pPr>
            <a:r>
              <a:rPr b="1" lang="en-US" sz="1190">
                <a:solidFill>
                  <a:srgbClr val="FFFFFF"/>
                </a:solidFill>
                <a:latin typeface="Calibri"/>
                <a:ea typeface="Calibri"/>
                <a:cs typeface="Calibri"/>
                <a:sym typeface="Calibri"/>
              </a:rPr>
              <a:t>1</a:t>
            </a:r>
            <a:endParaRPr i="0" sz="119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AFB"/>
        </a:solidFill>
      </p:bgPr>
    </p:bg>
    <p:spTree>
      <p:nvGrpSpPr>
        <p:cNvPr id="184" name="Shape 184"/>
        <p:cNvGrpSpPr/>
        <p:nvPr/>
      </p:nvGrpSpPr>
      <p:grpSpPr>
        <a:xfrm>
          <a:off x="0" y="0"/>
          <a:ext cx="0" cy="0"/>
          <a:chOff x="0" y="0"/>
          <a:chExt cx="0" cy="0"/>
        </a:xfrm>
      </p:grpSpPr>
      <p:sp>
        <p:nvSpPr>
          <p:cNvPr id="185" name="Google Shape;185;g3f65589590e_0_291"/>
          <p:cNvSpPr/>
          <p:nvPr/>
        </p:nvSpPr>
        <p:spPr>
          <a:xfrm>
            <a:off x="566928" y="557784"/>
            <a:ext cx="11057700" cy="56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B2545"/>
              </a:buClr>
              <a:buSzPts val="2800"/>
              <a:buFont typeface="Cambria"/>
              <a:buNone/>
            </a:pPr>
            <a:r>
              <a:rPr b="1" lang="en-US" sz="2800">
                <a:solidFill>
                  <a:srgbClr val="0B2545"/>
                </a:solidFill>
                <a:latin typeface="Calibri"/>
                <a:ea typeface="Calibri"/>
                <a:cs typeface="Calibri"/>
                <a:sym typeface="Calibri"/>
              </a:rPr>
              <a:t>Implementation Steps</a:t>
            </a:r>
            <a:endParaRPr b="1" sz="2800">
              <a:solidFill>
                <a:srgbClr val="0B2545"/>
              </a:solidFill>
              <a:latin typeface="Calibri"/>
              <a:ea typeface="Calibri"/>
              <a:cs typeface="Calibri"/>
              <a:sym typeface="Calibri"/>
            </a:endParaRPr>
          </a:p>
          <a:p>
            <a:pPr indent="0" lvl="0" marL="0" marR="0" rtl="0" algn="l">
              <a:spcBef>
                <a:spcPts val="0"/>
              </a:spcBef>
              <a:spcAft>
                <a:spcPts val="0"/>
              </a:spcAft>
              <a:buClr>
                <a:srgbClr val="0B2545"/>
              </a:buClr>
              <a:buSzPts val="2800"/>
              <a:buFont typeface="Cambria"/>
              <a:buNone/>
            </a:pPr>
            <a:r>
              <a:t/>
            </a:r>
            <a:endParaRPr b="1" sz="2800">
              <a:solidFill>
                <a:srgbClr val="0B2545"/>
              </a:solidFill>
              <a:latin typeface="Calibri"/>
              <a:ea typeface="Calibri"/>
              <a:cs typeface="Calibri"/>
              <a:sym typeface="Calibri"/>
            </a:endParaRPr>
          </a:p>
        </p:txBody>
      </p:sp>
      <p:sp>
        <p:nvSpPr>
          <p:cNvPr id="186" name="Google Shape;186;g3f65589590e_0_291"/>
          <p:cNvSpPr/>
          <p:nvPr/>
        </p:nvSpPr>
        <p:spPr>
          <a:xfrm>
            <a:off x="567150" y="1434076"/>
            <a:ext cx="11057700" cy="5056200"/>
          </a:xfrm>
          <a:prstGeom prst="roundRect">
            <a:avLst>
              <a:gd fmla="val 1613" name="adj"/>
            </a:avLst>
          </a:prstGeom>
          <a:solidFill>
            <a:srgbClr val="FFFFFF"/>
          </a:solidFill>
          <a:ln cap="flat" cmpd="sng" w="9525">
            <a:solidFill>
              <a:srgbClr val="DDE6EE"/>
            </a:solidFill>
            <a:prstDash val="solid"/>
            <a:round/>
            <a:headEnd len="sm" w="sm" type="none"/>
            <a:tailEnd len="sm" w="sm" type="none"/>
          </a:ln>
          <a:effectLst>
            <a:outerShdw blurRad="127000" rotWithShape="0" algn="bl" dir="5400000" dist="25400">
              <a:srgbClr val="0B2545">
                <a:alpha val="102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87" name="Google Shape;187;g3f65589590e_0_291"/>
          <p:cNvSpPr/>
          <p:nvPr/>
        </p:nvSpPr>
        <p:spPr>
          <a:xfrm>
            <a:off x="1111000" y="1831075"/>
            <a:ext cx="4552800" cy="4239900"/>
          </a:xfrm>
          <a:prstGeom prst="rect">
            <a:avLst/>
          </a:prstGeom>
          <a:noFill/>
          <a:ln>
            <a:noFill/>
          </a:ln>
        </p:spPr>
        <p:txBody>
          <a:bodyPr anchorCtr="0" anchor="t" bIns="0" lIns="0" spcFirstLastPara="1" rIns="0" wrap="square" tIns="0">
            <a:noAutofit/>
          </a:bodyPr>
          <a:lstStyle/>
          <a:p>
            <a:pPr indent="-349250" lvl="0" marL="457200" rtl="0" algn="l">
              <a:lnSpc>
                <a:spcPct val="200000"/>
              </a:lnSpc>
              <a:spcBef>
                <a:spcPts val="300"/>
              </a:spcBef>
              <a:spcAft>
                <a:spcPts val="0"/>
              </a:spcAft>
              <a:buClr>
                <a:srgbClr val="1B2A3A"/>
              </a:buClr>
              <a:buSzPts val="1900"/>
              <a:buFont typeface="Calibri"/>
              <a:buAutoNum type="arabicPeriod"/>
            </a:pPr>
            <a:r>
              <a:rPr lang="en-US" sz="1900">
                <a:solidFill>
                  <a:srgbClr val="1B2A3A"/>
                </a:solidFill>
                <a:latin typeface="Calibri"/>
                <a:ea typeface="Calibri"/>
                <a:cs typeface="Calibri"/>
                <a:sym typeface="Calibri"/>
              </a:rPr>
              <a:t>Facility Assigned </a:t>
            </a:r>
            <a:endParaRPr sz="1900">
              <a:solidFill>
                <a:srgbClr val="1B2A3A"/>
              </a:solidFill>
              <a:latin typeface="Calibri"/>
              <a:ea typeface="Calibri"/>
              <a:cs typeface="Calibri"/>
              <a:sym typeface="Calibri"/>
            </a:endParaRPr>
          </a:p>
          <a:p>
            <a:pPr indent="-349250" lvl="0" marL="457200" rtl="0" algn="l">
              <a:lnSpc>
                <a:spcPct val="200000"/>
              </a:lnSpc>
              <a:spcBef>
                <a:spcPts val="300"/>
              </a:spcBef>
              <a:spcAft>
                <a:spcPts val="0"/>
              </a:spcAft>
              <a:buClr>
                <a:srgbClr val="1B2A3A"/>
              </a:buClr>
              <a:buSzPts val="1900"/>
              <a:buFont typeface="Calibri"/>
              <a:buAutoNum type="arabicPeriod"/>
            </a:pPr>
            <a:r>
              <a:rPr lang="en-US" sz="1900">
                <a:solidFill>
                  <a:srgbClr val="1B2A3A"/>
                </a:solidFill>
                <a:latin typeface="Calibri"/>
                <a:ea typeface="Calibri"/>
                <a:cs typeface="Calibri"/>
                <a:sym typeface="Calibri"/>
              </a:rPr>
              <a:t>Readiness </a:t>
            </a:r>
            <a:r>
              <a:rPr lang="en-US" sz="1900">
                <a:solidFill>
                  <a:srgbClr val="1B2A3A"/>
                </a:solidFill>
                <a:latin typeface="Calibri"/>
                <a:ea typeface="Calibri"/>
                <a:cs typeface="Calibri"/>
                <a:sym typeface="Calibri"/>
              </a:rPr>
              <a:t>Assessment</a:t>
            </a:r>
            <a:endParaRPr sz="1900">
              <a:solidFill>
                <a:srgbClr val="1B2A3A"/>
              </a:solidFill>
              <a:latin typeface="Calibri"/>
              <a:ea typeface="Calibri"/>
              <a:cs typeface="Calibri"/>
              <a:sym typeface="Calibri"/>
            </a:endParaRPr>
          </a:p>
          <a:p>
            <a:pPr indent="-349250" lvl="1" marL="914400" rtl="0" algn="l">
              <a:lnSpc>
                <a:spcPct val="200000"/>
              </a:lnSpc>
              <a:spcBef>
                <a:spcPts val="300"/>
              </a:spcBef>
              <a:spcAft>
                <a:spcPts val="0"/>
              </a:spcAft>
              <a:buClr>
                <a:srgbClr val="1B2A3A"/>
              </a:buClr>
              <a:buSzPts val="1900"/>
              <a:buFont typeface="Calibri"/>
              <a:buAutoNum type="alphaLcPeriod"/>
            </a:pPr>
            <a:r>
              <a:rPr lang="en-US" sz="1900">
                <a:solidFill>
                  <a:srgbClr val="1B2A3A"/>
                </a:solidFill>
                <a:latin typeface="Calibri"/>
                <a:ea typeface="Calibri"/>
                <a:cs typeface="Calibri"/>
                <a:sym typeface="Calibri"/>
              </a:rPr>
              <a:t>Infrastructure</a:t>
            </a:r>
            <a:endParaRPr sz="1900">
              <a:solidFill>
                <a:srgbClr val="1B2A3A"/>
              </a:solidFill>
              <a:latin typeface="Calibri"/>
              <a:ea typeface="Calibri"/>
              <a:cs typeface="Calibri"/>
              <a:sym typeface="Calibri"/>
            </a:endParaRPr>
          </a:p>
          <a:p>
            <a:pPr indent="-349250" lvl="1" marL="914400" rtl="0" algn="l">
              <a:lnSpc>
                <a:spcPct val="200000"/>
              </a:lnSpc>
              <a:spcBef>
                <a:spcPts val="300"/>
              </a:spcBef>
              <a:spcAft>
                <a:spcPts val="0"/>
              </a:spcAft>
              <a:buClr>
                <a:srgbClr val="1B2A3A"/>
              </a:buClr>
              <a:buSzPts val="1900"/>
              <a:buFont typeface="Calibri"/>
              <a:buAutoNum type="alphaLcPeriod"/>
            </a:pPr>
            <a:r>
              <a:rPr lang="en-US" sz="1900">
                <a:solidFill>
                  <a:srgbClr val="1B2A3A"/>
                </a:solidFill>
                <a:latin typeface="Calibri"/>
                <a:ea typeface="Calibri"/>
                <a:cs typeface="Calibri"/>
                <a:sym typeface="Calibri"/>
              </a:rPr>
              <a:t>Facility Level Requirement </a:t>
            </a:r>
            <a:endParaRPr sz="1900">
              <a:solidFill>
                <a:srgbClr val="1B2A3A"/>
              </a:solidFill>
              <a:latin typeface="Calibri"/>
              <a:ea typeface="Calibri"/>
              <a:cs typeface="Calibri"/>
              <a:sym typeface="Calibri"/>
            </a:endParaRPr>
          </a:p>
          <a:p>
            <a:pPr indent="-349250" lvl="0" marL="457200" rtl="0" algn="l">
              <a:lnSpc>
                <a:spcPct val="200000"/>
              </a:lnSpc>
              <a:spcBef>
                <a:spcPts val="300"/>
              </a:spcBef>
              <a:spcAft>
                <a:spcPts val="0"/>
              </a:spcAft>
              <a:buClr>
                <a:srgbClr val="1B2A3A"/>
              </a:buClr>
              <a:buSzPts val="1900"/>
              <a:buFont typeface="Calibri"/>
              <a:buAutoNum type="arabicPeriod"/>
            </a:pPr>
            <a:r>
              <a:rPr lang="en-US" sz="1900">
                <a:solidFill>
                  <a:srgbClr val="1B2A3A"/>
                </a:solidFill>
                <a:latin typeface="Calibri"/>
                <a:ea typeface="Calibri"/>
                <a:cs typeface="Calibri"/>
                <a:sym typeface="Calibri"/>
              </a:rPr>
              <a:t>Network Installation</a:t>
            </a:r>
            <a:endParaRPr sz="1900">
              <a:solidFill>
                <a:srgbClr val="1B2A3A"/>
              </a:solidFill>
              <a:latin typeface="Calibri"/>
              <a:ea typeface="Calibri"/>
              <a:cs typeface="Calibri"/>
              <a:sym typeface="Calibri"/>
            </a:endParaRPr>
          </a:p>
          <a:p>
            <a:pPr indent="-349250" lvl="0" marL="457200" rtl="0" algn="l">
              <a:lnSpc>
                <a:spcPct val="200000"/>
              </a:lnSpc>
              <a:spcBef>
                <a:spcPts val="300"/>
              </a:spcBef>
              <a:spcAft>
                <a:spcPts val="0"/>
              </a:spcAft>
              <a:buClr>
                <a:srgbClr val="1B2A3A"/>
              </a:buClr>
              <a:buSzPts val="1900"/>
              <a:buFont typeface="Calibri"/>
              <a:buAutoNum type="arabicPeriod"/>
            </a:pPr>
            <a:r>
              <a:rPr lang="en-US" sz="1900">
                <a:solidFill>
                  <a:srgbClr val="1B2A3A"/>
                </a:solidFill>
                <a:latin typeface="Calibri"/>
                <a:ea typeface="Calibri"/>
                <a:cs typeface="Calibri"/>
                <a:sym typeface="Calibri"/>
              </a:rPr>
              <a:t>Clinical Workflow </a:t>
            </a:r>
            <a:endParaRPr sz="1900">
              <a:solidFill>
                <a:srgbClr val="1B2A3A"/>
              </a:solidFill>
              <a:latin typeface="Calibri"/>
              <a:ea typeface="Calibri"/>
              <a:cs typeface="Calibri"/>
              <a:sym typeface="Calibri"/>
            </a:endParaRPr>
          </a:p>
          <a:p>
            <a:pPr indent="-349250" lvl="0" marL="457200" rtl="0" algn="l">
              <a:lnSpc>
                <a:spcPct val="200000"/>
              </a:lnSpc>
              <a:spcBef>
                <a:spcPts val="300"/>
              </a:spcBef>
              <a:spcAft>
                <a:spcPts val="0"/>
              </a:spcAft>
              <a:buClr>
                <a:srgbClr val="1B2A3A"/>
              </a:buClr>
              <a:buSzPts val="1900"/>
              <a:buFont typeface="Calibri"/>
              <a:buAutoNum type="arabicPeriod"/>
            </a:pPr>
            <a:r>
              <a:rPr lang="en-US" sz="1900">
                <a:solidFill>
                  <a:srgbClr val="1B2A3A"/>
                </a:solidFill>
                <a:latin typeface="Calibri"/>
                <a:ea typeface="Calibri"/>
                <a:cs typeface="Calibri"/>
                <a:sym typeface="Calibri"/>
              </a:rPr>
              <a:t>Standardizing clinical workflow</a:t>
            </a:r>
            <a:endParaRPr sz="1900">
              <a:solidFill>
                <a:srgbClr val="1B2A3A"/>
              </a:solidFill>
              <a:latin typeface="Calibri"/>
              <a:ea typeface="Calibri"/>
              <a:cs typeface="Calibri"/>
              <a:sym typeface="Calibri"/>
            </a:endParaRPr>
          </a:p>
          <a:p>
            <a:pPr indent="0" lvl="0" marL="457200" rtl="0" algn="l">
              <a:lnSpc>
                <a:spcPct val="200000"/>
              </a:lnSpc>
              <a:spcBef>
                <a:spcPts val="300"/>
              </a:spcBef>
              <a:spcAft>
                <a:spcPts val="0"/>
              </a:spcAft>
              <a:buNone/>
            </a:pPr>
            <a:r>
              <a:t/>
            </a:r>
            <a:endParaRPr sz="1900">
              <a:solidFill>
                <a:srgbClr val="1B2A3A"/>
              </a:solidFill>
              <a:latin typeface="Calibri"/>
              <a:ea typeface="Calibri"/>
              <a:cs typeface="Calibri"/>
              <a:sym typeface="Calibri"/>
            </a:endParaRPr>
          </a:p>
          <a:p>
            <a:pPr indent="0" lvl="0" marL="457200" rtl="0" algn="l">
              <a:lnSpc>
                <a:spcPct val="132040"/>
              </a:lnSpc>
              <a:spcBef>
                <a:spcPts val="300"/>
              </a:spcBef>
              <a:spcAft>
                <a:spcPts val="0"/>
              </a:spcAft>
              <a:buNone/>
            </a:pPr>
            <a:r>
              <a:t/>
            </a:r>
            <a:endParaRPr sz="1900">
              <a:solidFill>
                <a:srgbClr val="1B2A3A"/>
              </a:solidFill>
              <a:latin typeface="Calibri"/>
              <a:ea typeface="Calibri"/>
              <a:cs typeface="Calibri"/>
              <a:sym typeface="Calibri"/>
            </a:endParaRPr>
          </a:p>
        </p:txBody>
      </p:sp>
      <p:sp>
        <p:nvSpPr>
          <p:cNvPr id="188" name="Google Shape;188;g3f65589590e_0_291"/>
          <p:cNvSpPr/>
          <p:nvPr/>
        </p:nvSpPr>
        <p:spPr>
          <a:xfrm>
            <a:off x="6238425" y="1662450"/>
            <a:ext cx="4552800" cy="4239900"/>
          </a:xfrm>
          <a:prstGeom prst="rect">
            <a:avLst/>
          </a:prstGeom>
          <a:noFill/>
          <a:ln>
            <a:noFill/>
          </a:ln>
        </p:spPr>
        <p:txBody>
          <a:bodyPr anchorCtr="0" anchor="t" bIns="0" lIns="0" spcFirstLastPara="1" rIns="0" wrap="square" tIns="0">
            <a:noAutofit/>
          </a:bodyPr>
          <a:lstStyle/>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EHR Configuration </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ToT Training</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End-User Training</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Testing</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EHR Champions selection</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EHR Focal Selection</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Implementation Plan</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User Access</a:t>
            </a:r>
            <a:endParaRPr sz="1900">
              <a:solidFill>
                <a:srgbClr val="1B2A3A"/>
              </a:solidFill>
              <a:latin typeface="Calibri"/>
              <a:ea typeface="Calibri"/>
              <a:cs typeface="Calibri"/>
              <a:sym typeface="Calibri"/>
            </a:endParaRPr>
          </a:p>
          <a:p>
            <a:pPr indent="-349250" lvl="0" marL="457200" rtl="0" algn="l">
              <a:lnSpc>
                <a:spcPct val="150000"/>
              </a:lnSpc>
              <a:spcBef>
                <a:spcPts val="300"/>
              </a:spcBef>
              <a:spcAft>
                <a:spcPts val="0"/>
              </a:spcAft>
              <a:buClr>
                <a:srgbClr val="1B2A3A"/>
              </a:buClr>
              <a:buSzPts val="1900"/>
              <a:buFont typeface="Calibri"/>
              <a:buAutoNum type="arabicPeriod" startAt="6"/>
            </a:pPr>
            <a:r>
              <a:rPr lang="en-US" sz="1900">
                <a:solidFill>
                  <a:srgbClr val="1B2A3A"/>
                </a:solidFill>
                <a:latin typeface="Calibri"/>
                <a:ea typeface="Calibri"/>
                <a:cs typeface="Calibri"/>
                <a:sym typeface="Calibri"/>
              </a:rPr>
              <a:t>Go-live</a:t>
            </a:r>
            <a:endParaRPr sz="1900">
              <a:solidFill>
                <a:srgbClr val="1B2A3A"/>
              </a:solidFill>
              <a:latin typeface="Calibri"/>
              <a:ea typeface="Calibri"/>
              <a:cs typeface="Calibri"/>
              <a:sym typeface="Calibri"/>
            </a:endParaRPr>
          </a:p>
          <a:p>
            <a:pPr indent="0" lvl="0" marL="457200" rtl="0" algn="l">
              <a:lnSpc>
                <a:spcPct val="200000"/>
              </a:lnSpc>
              <a:spcBef>
                <a:spcPts val="300"/>
              </a:spcBef>
              <a:spcAft>
                <a:spcPts val="0"/>
              </a:spcAft>
              <a:buNone/>
            </a:pPr>
            <a:r>
              <a:t/>
            </a:r>
            <a:endParaRPr sz="1900">
              <a:solidFill>
                <a:srgbClr val="1B2A3A"/>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graphicFrame>
        <p:nvGraphicFramePr>
          <p:cNvPr id="194" name="Google Shape;194;g3f6a9e3bde8_2_3"/>
          <p:cNvGraphicFramePr/>
          <p:nvPr/>
        </p:nvGraphicFramePr>
        <p:xfrm>
          <a:off x="99125" y="471975"/>
          <a:ext cx="3000000" cy="3000000"/>
        </p:xfrm>
        <a:graphic>
          <a:graphicData uri="http://schemas.openxmlformats.org/drawingml/2006/table">
            <a:tbl>
              <a:tblPr>
                <a:noFill/>
                <a:tableStyleId>{3A06C1C6-3047-4E45-A756-7ACB607B28A3}</a:tableStyleId>
              </a:tblPr>
              <a:tblGrid>
                <a:gridCol w="2476500"/>
                <a:gridCol w="3057525"/>
                <a:gridCol w="6305550"/>
              </a:tblGrid>
              <a:tr h="200025">
                <a:tc>
                  <a:txBody>
                    <a:bodyPr/>
                    <a:lstStyle/>
                    <a:p>
                      <a:pPr indent="0" lvl="0" marL="0" rtl="0" algn="ctr">
                        <a:lnSpc>
                          <a:spcPct val="115000"/>
                        </a:lnSpc>
                        <a:spcBef>
                          <a:spcPts val="0"/>
                        </a:spcBef>
                        <a:spcAft>
                          <a:spcPts val="0"/>
                        </a:spcAft>
                        <a:buNone/>
                      </a:pPr>
                      <a:r>
                        <a:rPr b="1" lang="en-US" sz="1500"/>
                        <a:t>Risk</a:t>
                      </a:r>
                      <a:endParaRPr b="1" sz="1500"/>
                    </a:p>
                  </a:txBody>
                  <a:tcPr marT="91425" marB="91425" marR="91425" marL="91425"/>
                </a:tc>
                <a:tc>
                  <a:txBody>
                    <a:bodyPr/>
                    <a:lstStyle/>
                    <a:p>
                      <a:pPr indent="0" lvl="0" marL="0" rtl="0" algn="ctr">
                        <a:lnSpc>
                          <a:spcPct val="115000"/>
                        </a:lnSpc>
                        <a:spcBef>
                          <a:spcPts val="0"/>
                        </a:spcBef>
                        <a:spcAft>
                          <a:spcPts val="0"/>
                        </a:spcAft>
                        <a:buNone/>
                      </a:pPr>
                      <a:r>
                        <a:rPr b="1" lang="en-US" sz="1500"/>
                        <a:t>Potential Impact</a:t>
                      </a:r>
                      <a:endParaRPr b="1" sz="1500"/>
                    </a:p>
                  </a:txBody>
                  <a:tcPr marT="91425" marB="91425" marR="91425" marL="91425"/>
                </a:tc>
                <a:tc>
                  <a:txBody>
                    <a:bodyPr/>
                    <a:lstStyle/>
                    <a:p>
                      <a:pPr indent="0" lvl="0" marL="0" rtl="0" algn="ctr">
                        <a:lnSpc>
                          <a:spcPct val="115000"/>
                        </a:lnSpc>
                        <a:spcBef>
                          <a:spcPts val="0"/>
                        </a:spcBef>
                        <a:spcAft>
                          <a:spcPts val="0"/>
                        </a:spcAft>
                        <a:buNone/>
                      </a:pPr>
                      <a:r>
                        <a:rPr b="1" lang="en-US" sz="1500"/>
                        <a:t>Mitigation / Required Control</a:t>
                      </a:r>
                      <a:endParaRPr b="1" sz="1500"/>
                    </a:p>
                  </a:txBody>
                  <a:tcPr marT="91425" marB="91425" marR="91425" marL="91425"/>
                </a:tc>
              </a:tr>
              <a:tr h="552450">
                <a:tc>
                  <a:txBody>
                    <a:bodyPr/>
                    <a:lstStyle/>
                    <a:p>
                      <a:pPr indent="0" lvl="0" marL="0" rtl="0" algn="l">
                        <a:spcBef>
                          <a:spcPts val="0"/>
                        </a:spcBef>
                        <a:spcAft>
                          <a:spcPts val="0"/>
                        </a:spcAft>
                        <a:buNone/>
                      </a:pPr>
                      <a:r>
                        <a:rPr b="1" lang="en-US" sz="1500">
                          <a:latin typeface="Calibri"/>
                          <a:ea typeface="Calibri"/>
                          <a:cs typeface="Calibri"/>
                          <a:sym typeface="Calibri"/>
                        </a:rPr>
                        <a:t>Facility not ready for implementation</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Delayed deployment</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Complete readiness assessment (verify power, LAN, connectivity, devices, server environment, backup and downtime capability)</a:t>
                      </a:r>
                      <a:endParaRPr sz="1500">
                        <a:latin typeface="Calibri"/>
                        <a:ea typeface="Calibri"/>
                        <a:cs typeface="Calibri"/>
                        <a:sym typeface="Calibri"/>
                      </a:endParaRPr>
                    </a:p>
                  </a:txBody>
                  <a:tcPr marT="91425" marB="91425" marR="91425" marL="91425"/>
                </a:tc>
              </a:tr>
              <a:tr h="552450">
                <a:tc>
                  <a:txBody>
                    <a:bodyPr/>
                    <a:lstStyle/>
                    <a:p>
                      <a:pPr indent="0" lvl="0" marL="0" rtl="0" algn="l">
                        <a:spcBef>
                          <a:spcPts val="0"/>
                        </a:spcBef>
                        <a:spcAft>
                          <a:spcPts val="0"/>
                        </a:spcAft>
                        <a:buNone/>
                      </a:pPr>
                      <a:r>
                        <a:rPr b="1" lang="en-US" sz="1500">
                          <a:latin typeface="Calibri"/>
                          <a:ea typeface="Calibri"/>
                          <a:cs typeface="Calibri"/>
                          <a:sym typeface="Calibri"/>
                        </a:rPr>
                        <a:t>Unauthorised configuration or customization</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National workflow divergence</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Configure only within approved facility-level parameters. Changes affecting national workflows, forms, terminology, roles or core functionality must follow the formal change-control and approval process.</a:t>
                      </a:r>
                      <a:endParaRPr sz="1500">
                        <a:latin typeface="Calibri"/>
                        <a:ea typeface="Calibri"/>
                        <a:cs typeface="Calibri"/>
                        <a:sym typeface="Calibri"/>
                      </a:endParaRPr>
                    </a:p>
                  </a:txBody>
                  <a:tcPr marT="91425" marB="91425" marR="91425" marL="91425"/>
                </a:tc>
              </a:tr>
              <a:tr h="371475">
                <a:tc>
                  <a:txBody>
                    <a:bodyPr/>
                    <a:lstStyle/>
                    <a:p>
                      <a:pPr indent="0" lvl="0" marL="0" rtl="0" algn="l">
                        <a:spcBef>
                          <a:spcPts val="0"/>
                        </a:spcBef>
                        <a:spcAft>
                          <a:spcPts val="0"/>
                        </a:spcAft>
                        <a:buNone/>
                      </a:pPr>
                      <a:r>
                        <a:rPr b="1" lang="en-US" sz="1500">
                          <a:latin typeface="Calibri"/>
                          <a:ea typeface="Calibri"/>
                          <a:cs typeface="Calibri"/>
                          <a:sym typeface="Calibri"/>
                        </a:rPr>
                        <a:t>Incorrect or excessive user access</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Privacy breach, unauthorized clinical actions and loss of accountability</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Use approved role-permission mappings, named individual accounts and least privilege. No shared credentials. Validate user lists and temporary access for users that are not registered in iHRIS</a:t>
                      </a:r>
                      <a:endParaRPr sz="1500">
                        <a:latin typeface="Calibri"/>
                        <a:ea typeface="Calibri"/>
                        <a:cs typeface="Calibri"/>
                        <a:sym typeface="Calibri"/>
                      </a:endParaRPr>
                    </a:p>
                  </a:txBody>
                  <a:tcPr marT="91425" marB="91425" marR="91425" marL="91425"/>
                </a:tc>
              </a:tr>
              <a:tr h="371475">
                <a:tc>
                  <a:txBody>
                    <a:bodyPr/>
                    <a:lstStyle/>
                    <a:p>
                      <a:pPr indent="0" lvl="0" marL="0" rtl="0" algn="l">
                        <a:spcBef>
                          <a:spcPts val="0"/>
                        </a:spcBef>
                        <a:spcAft>
                          <a:spcPts val="0"/>
                        </a:spcAft>
                        <a:buNone/>
                      </a:pPr>
                      <a:r>
                        <a:rPr b="1" lang="en-US" sz="1500">
                          <a:latin typeface="Calibri"/>
                          <a:ea typeface="Calibri"/>
                          <a:cs typeface="Calibri"/>
                          <a:sym typeface="Calibri"/>
                        </a:rPr>
                        <a:t> Insufficient user readiness and adoption</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Incorrect use, workarounds, poor data quality and rejection of the EHR</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Complete end-user training, hands-on training, identify EHR champions/focal persons, validate competency and provide structured go-live</a:t>
                      </a:r>
                      <a:endParaRPr sz="1500">
                        <a:latin typeface="Calibri"/>
                        <a:ea typeface="Calibri"/>
                        <a:cs typeface="Calibri"/>
                        <a:sym typeface="Calibri"/>
                      </a:endParaRPr>
                    </a:p>
                  </a:txBody>
                  <a:tcPr marT="91425" marB="91425" marR="91425" marL="91425"/>
                </a:tc>
              </a:tr>
              <a:tr h="371475">
                <a:tc>
                  <a:txBody>
                    <a:bodyPr/>
                    <a:lstStyle/>
                    <a:p>
                      <a:pPr indent="0" lvl="0" marL="0" rtl="0" algn="l">
                        <a:spcBef>
                          <a:spcPts val="0"/>
                        </a:spcBef>
                        <a:spcAft>
                          <a:spcPts val="0"/>
                        </a:spcAft>
                        <a:buNone/>
                      </a:pPr>
                      <a:r>
                        <a:rPr b="1" lang="en-US" sz="1500">
                          <a:latin typeface="Calibri"/>
                          <a:ea typeface="Calibri"/>
                          <a:cs typeface="Calibri"/>
                          <a:sym typeface="Calibri"/>
                        </a:rPr>
                        <a:t>Weak incident and support management</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Prolonged outages, unresolved problems and uncontrolled local fixes</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Use the approved escalation path; classify severity, open tickets, document actions and comply with response/resolution targets.</a:t>
                      </a:r>
                      <a:endParaRPr sz="1500">
                        <a:latin typeface="Calibri"/>
                        <a:ea typeface="Calibri"/>
                        <a:cs typeface="Calibri"/>
                        <a:sym typeface="Calibri"/>
                      </a:endParaRPr>
                    </a:p>
                  </a:txBody>
                  <a:tcPr marT="91425" marB="91425" marR="91425" marL="91425"/>
                </a:tc>
              </a:tr>
              <a:tr h="371475">
                <a:tc>
                  <a:txBody>
                    <a:bodyPr/>
                    <a:lstStyle/>
                    <a:p>
                      <a:pPr indent="0" lvl="0" marL="0" rtl="0" algn="l">
                        <a:spcBef>
                          <a:spcPts val="0"/>
                        </a:spcBef>
                        <a:spcAft>
                          <a:spcPts val="0"/>
                        </a:spcAft>
                        <a:buNone/>
                      </a:pPr>
                      <a:r>
                        <a:rPr b="1" lang="en-US" sz="1500">
                          <a:latin typeface="Calibri"/>
                          <a:ea typeface="Calibri"/>
                          <a:cs typeface="Calibri"/>
                          <a:sym typeface="Calibri"/>
                        </a:rPr>
                        <a:t>Improper handling of patient data</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Confidentiality breach, legal exposure and loss of public trust</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Use only authorised data access; no production patient data for training/testing; use synthetic or de-identified data;  personal-device storage and unapproved sharing.</a:t>
                      </a:r>
                      <a:endParaRPr sz="1500">
                        <a:latin typeface="Calibri"/>
                        <a:ea typeface="Calibri"/>
                        <a:cs typeface="Calibri"/>
                        <a:sym typeface="Calibri"/>
                      </a:endParaRPr>
                    </a:p>
                  </a:txBody>
                  <a:tcPr marT="91425" marB="91425" marR="91425" marL="91425"/>
                </a:tc>
              </a:tr>
              <a:tr h="371475">
                <a:tc>
                  <a:txBody>
                    <a:bodyPr/>
                    <a:lstStyle/>
                    <a:p>
                      <a:pPr indent="0" lvl="0" marL="0" rtl="0" algn="l">
                        <a:spcBef>
                          <a:spcPts val="0"/>
                        </a:spcBef>
                        <a:spcAft>
                          <a:spcPts val="0"/>
                        </a:spcAft>
                        <a:buNone/>
                      </a:pPr>
                      <a:r>
                        <a:rPr b="1" lang="en-US" sz="1500">
                          <a:latin typeface="Calibri"/>
                          <a:ea typeface="Calibri"/>
                          <a:cs typeface="Calibri"/>
                          <a:sym typeface="Calibri"/>
                        </a:rPr>
                        <a:t>Poor handover and dependency on the Implementation Partner</a:t>
                      </a:r>
                      <a:endParaRPr b="1"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Facility cannot sustain operations after partner exit</a:t>
                      </a:r>
                      <a:endParaRPr sz="15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US" sz="1500">
                          <a:latin typeface="Calibri"/>
                          <a:ea typeface="Calibri"/>
                          <a:cs typeface="Calibri"/>
                          <a:sym typeface="Calibri"/>
                        </a:rPr>
                        <a:t>Maintain documentation; transfer knowledge to facility/hub teams; complete signed handover</a:t>
                      </a:r>
                      <a:endParaRPr sz="15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2545"/>
        </a:solidFill>
      </p:bgPr>
    </p:bg>
    <p:spTree>
      <p:nvGrpSpPr>
        <p:cNvPr id="199" name="Shape 199"/>
        <p:cNvGrpSpPr/>
        <p:nvPr/>
      </p:nvGrpSpPr>
      <p:grpSpPr>
        <a:xfrm>
          <a:off x="0" y="0"/>
          <a:ext cx="0" cy="0"/>
          <a:chOff x="0" y="0"/>
          <a:chExt cx="0" cy="0"/>
        </a:xfrm>
      </p:grpSpPr>
      <p:sp>
        <p:nvSpPr>
          <p:cNvPr id="200" name="Google Shape;200;g3f6a9e3bde8_2_9"/>
          <p:cNvSpPr/>
          <p:nvPr/>
        </p:nvSpPr>
        <p:spPr>
          <a:xfrm>
            <a:off x="8778240" y="-1554480"/>
            <a:ext cx="5669400" cy="5669400"/>
          </a:xfrm>
          <a:prstGeom prst="ellipse">
            <a:avLst/>
          </a:prstGeom>
          <a:solidFill>
            <a:srgbClr val="132F4C"/>
          </a:solidFill>
          <a:ln cap="flat" cmpd="sng" w="12700">
            <a:solidFill>
              <a:srgbClr val="132F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g3f6a9e3bde8_2_9"/>
          <p:cNvSpPr/>
          <p:nvPr/>
        </p:nvSpPr>
        <p:spPr>
          <a:xfrm>
            <a:off x="10149840" y="3291840"/>
            <a:ext cx="4023300" cy="4023300"/>
          </a:xfrm>
          <a:prstGeom prst="ellipse">
            <a:avLst/>
          </a:prstGeom>
          <a:solidFill>
            <a:srgbClr val="0E3459"/>
          </a:solidFill>
          <a:ln cap="flat" cmpd="sng" w="12700">
            <a:solidFill>
              <a:srgbClr val="0E34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3f6a9e3bde8_2_9"/>
          <p:cNvSpPr/>
          <p:nvPr/>
        </p:nvSpPr>
        <p:spPr>
          <a:xfrm>
            <a:off x="566928" y="2628905"/>
            <a:ext cx="8412600" cy="1600200"/>
          </a:xfrm>
          <a:prstGeom prst="rect">
            <a:avLst/>
          </a:prstGeom>
          <a:noFill/>
          <a:ln>
            <a:noFill/>
          </a:ln>
        </p:spPr>
        <p:txBody>
          <a:bodyPr anchorCtr="0" anchor="t" bIns="0" lIns="0" spcFirstLastPara="1" rIns="0" wrap="square" tIns="0">
            <a:noAutofit/>
          </a:bodyPr>
          <a:lstStyle/>
          <a:p>
            <a:pPr indent="457200" lvl="0" marL="0" marR="0" rtl="0" algn="ctr">
              <a:lnSpc>
                <a:spcPct val="114285"/>
              </a:lnSpc>
              <a:spcBef>
                <a:spcPts val="0"/>
              </a:spcBef>
              <a:spcAft>
                <a:spcPts val="0"/>
              </a:spcAft>
              <a:buClr>
                <a:srgbClr val="FFFFFF"/>
              </a:buClr>
              <a:buSzPts val="4200"/>
              <a:buFont typeface="Cambria"/>
              <a:buNone/>
            </a:pPr>
            <a:r>
              <a:rPr b="1" lang="en-US" sz="4200">
                <a:solidFill>
                  <a:srgbClr val="FFFFFF"/>
                </a:solidFill>
                <a:latin typeface="Calibri"/>
                <a:ea typeface="Calibri"/>
                <a:cs typeface="Calibri"/>
                <a:sym typeface="Calibri"/>
              </a:rPr>
              <a:t>Thank you !</a:t>
            </a:r>
            <a:endParaRPr i="0" sz="4200" u="none" cap="none" strike="noStrike">
              <a:solidFill>
                <a:schemeClr val="dk1"/>
              </a:solidFill>
              <a:latin typeface="Calibri"/>
              <a:ea typeface="Calibri"/>
              <a:cs typeface="Calibri"/>
              <a:sym typeface="Calibri"/>
            </a:endParaRPr>
          </a:p>
        </p:txBody>
      </p:sp>
      <p:sp>
        <p:nvSpPr>
          <p:cNvPr id="203" name="Google Shape;203;g3f6a9e3bde8_2_9"/>
          <p:cNvSpPr/>
          <p:nvPr/>
        </p:nvSpPr>
        <p:spPr>
          <a:xfrm>
            <a:off x="566928" y="5989320"/>
            <a:ext cx="8778300" cy="274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8A0"/>
              </a:buClr>
              <a:buSzPts val="950"/>
              <a:buFont typeface="Calibri"/>
              <a:buNone/>
            </a:pPr>
            <a:r>
              <a:rPr lang="en-US">
                <a:solidFill>
                  <a:schemeClr val="lt1"/>
                </a:solidFill>
                <a:latin typeface="Calibri"/>
                <a:ea typeface="Calibri"/>
                <a:cs typeface="Calibri"/>
                <a:sym typeface="Calibri"/>
              </a:rPr>
              <a:t>Aug 2026</a:t>
            </a:r>
            <a:endParaRPr b="0" u="none" cap="none" strike="noStrike">
              <a:solidFill>
                <a:schemeClr val="lt1"/>
              </a:solidFill>
              <a:latin typeface="Calibri"/>
              <a:ea typeface="Calibri"/>
              <a:cs typeface="Calibri"/>
              <a:sym typeface="Calibri"/>
            </a:endParaRPr>
          </a:p>
        </p:txBody>
      </p:sp>
      <p:pic>
        <p:nvPicPr>
          <p:cNvPr id="204" name="Google Shape;204;g3f6a9e3bde8_2_9" title="MOH White Transparent@300x.png"/>
          <p:cNvPicPr preferRelativeResize="0"/>
          <p:nvPr/>
        </p:nvPicPr>
        <p:blipFill>
          <a:blip r:embed="rId3">
            <a:alphaModFix/>
          </a:blip>
          <a:stretch>
            <a:fillRect/>
          </a:stretch>
        </p:blipFill>
        <p:spPr>
          <a:xfrm>
            <a:off x="152400" y="152400"/>
            <a:ext cx="1295651" cy="12942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2026-08-04T13:48:04Z</dcterms:created>
  <dc:creator>Digital Health Governance Desk</dc:creator>
</cp:coreProperties>
</file>